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eps" ContentType="image/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257" r:id="rId3"/>
    <p:sldId id="282" r:id="rId4"/>
    <p:sldId id="283" r:id="rId5"/>
    <p:sldId id="284" r:id="rId6"/>
    <p:sldId id="285" r:id="rId7"/>
    <p:sldId id="299" r:id="rId8"/>
    <p:sldId id="300" r:id="rId9"/>
    <p:sldId id="301" r:id="rId10"/>
    <p:sldId id="302" r:id="rId11"/>
    <p:sldId id="303" r:id="rId12"/>
    <p:sldId id="281" r:id="rId13"/>
  </p:sldIdLst>
  <p:sldSz cx="24384000" cy="13716000"/>
  <p:notesSz cx="6858000" cy="9144000"/>
  <p:embeddedFontLst>
    <p:embeddedFont>
      <p:font typeface="TheSerifOffice" panose="02060503040302060204" pitchFamily="18" charset="0"/>
      <p:regular r:id="rId15"/>
      <p:bold r:id="rId16"/>
      <p:italic r:id="rId17"/>
      <p:boldItalic r:id="rId18"/>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43"/>
    <p:restoredTop sz="94662"/>
  </p:normalViewPr>
  <p:slideViewPr>
    <p:cSldViewPr snapToGrid="0" snapToObjects="1">
      <p:cViewPr varScale="1">
        <p:scale>
          <a:sx n="53" d="100"/>
          <a:sy n="53" d="100"/>
        </p:scale>
        <p:origin x="108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9" name="Shape 149"/>
          <p:cNvSpPr>
            <a:spLocks noGrp="1" noRot="1" noChangeAspect="1"/>
          </p:cNvSpPr>
          <p:nvPr>
            <p:ph type="sldImg"/>
          </p:nvPr>
        </p:nvSpPr>
        <p:spPr>
          <a:xfrm>
            <a:off x="1143000" y="685800"/>
            <a:ext cx="4572000" cy="3429000"/>
          </a:xfrm>
          <a:prstGeom prst="rect">
            <a:avLst/>
          </a:prstGeom>
        </p:spPr>
        <p:txBody>
          <a:bodyPr/>
          <a:lstStyle/>
          <a:p>
            <a:endParaRPr/>
          </a:p>
        </p:txBody>
      </p:sp>
      <p:sp>
        <p:nvSpPr>
          <p:cNvPr id="150" name="Shape 15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3"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atin typeface="+mj-lt"/>
              </a:defRPr>
            </a:lvl1pPr>
          </a:lstStyle>
          <a:p>
            <a:r>
              <a:rPr dirty="0"/>
              <a:t>Presentation Title</a:t>
            </a:r>
          </a:p>
        </p:txBody>
      </p:sp>
      <p:sp>
        <p:nvSpPr>
          <p:cNvPr id="14" name="Body Level One…"/>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atin typeface="+mj-lt"/>
              </a:defRPr>
            </a:lvl1pPr>
            <a:lvl2pPr marL="0" indent="457200" defTabSz="825500">
              <a:lnSpc>
                <a:spcPct val="100000"/>
              </a:lnSpc>
              <a:spcBef>
                <a:spcPts val="0"/>
              </a:spcBef>
              <a:buSzTx/>
              <a:buNone/>
              <a:defRPr sz="5500" b="1">
                <a:latin typeface="+mj-lt"/>
              </a:defRPr>
            </a:lvl2pPr>
            <a:lvl3pPr marL="0" indent="914400" defTabSz="825500">
              <a:lnSpc>
                <a:spcPct val="100000"/>
              </a:lnSpc>
              <a:spcBef>
                <a:spcPts val="0"/>
              </a:spcBef>
              <a:buSzTx/>
              <a:buNone/>
              <a:defRPr sz="5500" b="1">
                <a:latin typeface="+mj-lt"/>
              </a:defRPr>
            </a:lvl3pPr>
            <a:lvl4pPr marL="0" indent="1371600" defTabSz="825500">
              <a:lnSpc>
                <a:spcPct val="100000"/>
              </a:lnSpc>
              <a:spcBef>
                <a:spcPts val="0"/>
              </a:spcBef>
              <a:buSzTx/>
              <a:buNone/>
              <a:defRPr sz="5500" b="1">
                <a:latin typeface="+mj-lt"/>
              </a:defRPr>
            </a:lvl4pPr>
            <a:lvl5pPr marL="0" indent="1828800" defTabSz="825500">
              <a:lnSpc>
                <a:spcPct val="100000"/>
              </a:lnSpc>
              <a:spcBef>
                <a:spcPts val="0"/>
              </a:spcBef>
              <a:buSzTx/>
              <a:buNone/>
              <a:defRPr sz="5500" b="1">
                <a:latin typeface="+mj-lt"/>
              </a:defRPr>
            </a:lvl5pPr>
          </a:lstStyle>
          <a:p>
            <a:r>
              <a:rPr dirty="0"/>
              <a:t>Presentation Subtitle</a:t>
            </a:r>
          </a:p>
          <a:p>
            <a:pPr lvl="1"/>
            <a:endParaRPr dirty="0"/>
          </a:p>
          <a:p>
            <a:pPr lvl="2"/>
            <a:endParaRPr dirty="0"/>
          </a:p>
          <a:p>
            <a:pPr lvl="3"/>
            <a:endParaRPr dirty="0"/>
          </a:p>
          <a:p>
            <a:pPr lvl="4"/>
            <a:endParaRPr dirty="0"/>
          </a:p>
        </p:txBody>
      </p:sp>
      <p:sp>
        <p:nvSpPr>
          <p:cNvPr id="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mp; Photo">
    <p:spTree>
      <p:nvGrpSpPr>
        <p:cNvPr id="1" name=""/>
        <p:cNvGrpSpPr/>
        <p:nvPr/>
      </p:nvGrpSpPr>
      <p:grpSpPr>
        <a:xfrm>
          <a:off x="0" y="0"/>
          <a:ext cx="0" cy="0"/>
          <a:chOff x="0" y="0"/>
          <a:chExt cx="0" cy="0"/>
        </a:xfrm>
      </p:grpSpPr>
      <p:sp>
        <p:nvSpPr>
          <p:cNvPr id="22" name="666699290_02_crop_3159x1892.jpg"/>
          <p:cNvSpPr>
            <a:spLocks noGrp="1"/>
          </p:cNvSpPr>
          <p:nvPr>
            <p:ph type="pic" idx="21"/>
          </p:nvPr>
        </p:nvSpPr>
        <p:spPr>
          <a:xfrm>
            <a:off x="-1155700" y="-1295400"/>
            <a:ext cx="26746200" cy="16018933"/>
          </a:xfrm>
          <a:prstGeom prst="rect">
            <a:avLst/>
          </a:prstGeom>
        </p:spPr>
        <p:txBody>
          <a:bodyPr lIns="91439" tIns="45719" rIns="91439" bIns="45719">
            <a:noAutofit/>
          </a:bodyPr>
          <a:lstStyle/>
          <a:p>
            <a:endParaRPr/>
          </a:p>
        </p:txBody>
      </p:sp>
      <p:sp>
        <p:nvSpPr>
          <p:cNvPr id="23"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atin typeface="+mn-lt"/>
                <a:ea typeface="+mn-ea"/>
                <a:cs typeface="+mn-cs"/>
                <a:sym typeface="Helvetica Neue"/>
              </a:defRPr>
            </a:lvl1pPr>
          </a:lstStyle>
          <a:p>
            <a:r>
              <a:t>Presentation Title</a:t>
            </a:r>
          </a:p>
        </p:txBody>
      </p:sp>
      <p:sp>
        <p:nvSpPr>
          <p:cNvPr id="24"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atin typeface="+mn-lt"/>
                <a:ea typeface="+mn-ea"/>
                <a:cs typeface="+mn-cs"/>
                <a:sym typeface="Helvetica Neue"/>
              </a:defRPr>
            </a:lvl1pPr>
          </a:lstStyle>
          <a:p>
            <a:r>
              <a:t>Author and Date</a:t>
            </a:r>
          </a:p>
        </p:txBody>
      </p:sp>
      <p:sp>
        <p:nvSpPr>
          <p:cNvPr id="25" name="Body Level One…"/>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atin typeface="+mn-lt"/>
                <a:ea typeface="+mn-ea"/>
                <a:cs typeface="+mn-cs"/>
                <a:sym typeface="Helvetica Neue"/>
              </a:defRPr>
            </a:lvl1pPr>
            <a:lvl2pPr marL="0" indent="457200" defTabSz="825500">
              <a:lnSpc>
                <a:spcPct val="100000"/>
              </a:lnSpc>
              <a:spcBef>
                <a:spcPts val="0"/>
              </a:spcBef>
              <a:buSzTx/>
              <a:buNone/>
              <a:defRPr sz="5500" b="1">
                <a:latin typeface="+mn-lt"/>
                <a:ea typeface="+mn-ea"/>
                <a:cs typeface="+mn-cs"/>
                <a:sym typeface="Helvetica Neue"/>
              </a:defRPr>
            </a:lvl2pPr>
            <a:lvl3pPr marL="0" indent="914400" defTabSz="825500">
              <a:lnSpc>
                <a:spcPct val="100000"/>
              </a:lnSpc>
              <a:spcBef>
                <a:spcPts val="0"/>
              </a:spcBef>
              <a:buSzTx/>
              <a:buNone/>
              <a:defRPr sz="5500" b="1">
                <a:latin typeface="+mn-lt"/>
                <a:ea typeface="+mn-ea"/>
                <a:cs typeface="+mn-cs"/>
                <a:sym typeface="Helvetica Neue"/>
              </a:defRPr>
            </a:lvl3pPr>
            <a:lvl4pPr marL="0" indent="1371600" defTabSz="825500">
              <a:lnSpc>
                <a:spcPct val="100000"/>
              </a:lnSpc>
              <a:spcBef>
                <a:spcPts val="0"/>
              </a:spcBef>
              <a:buSzTx/>
              <a:buNone/>
              <a:defRPr sz="5500" b="1">
                <a:latin typeface="+mn-lt"/>
                <a:ea typeface="+mn-ea"/>
                <a:cs typeface="+mn-cs"/>
                <a:sym typeface="Helvetica Neue"/>
              </a:defRPr>
            </a:lvl4pPr>
            <a:lvl5pPr marL="0" indent="1828800" defTabSz="825500">
              <a:lnSpc>
                <a:spcPct val="100000"/>
              </a:lnSpc>
              <a:spcBef>
                <a:spcPts val="0"/>
              </a:spcBef>
              <a:buSzTx/>
              <a:buNone/>
              <a:defRPr sz="5500" b="1">
                <a:latin typeface="+mn-lt"/>
                <a:ea typeface="+mn-ea"/>
                <a:cs typeface="+mn-cs"/>
                <a:sym typeface="Helvetica Neue"/>
              </a:defRPr>
            </a:lvl5pPr>
          </a:lstStyle>
          <a:p>
            <a:r>
              <a:t>Presentation Subtitle</a:t>
            </a:r>
          </a:p>
          <a:p>
            <a:pPr lvl="1"/>
            <a:endParaRPr/>
          </a:p>
          <a:p>
            <a:pPr lvl="2"/>
            <a:endParaRPr/>
          </a:p>
          <a:p>
            <a:pPr lvl="3"/>
            <a:endParaRPr/>
          </a:p>
          <a:p>
            <a:pPr lvl="4"/>
            <a:endParaRPr/>
          </a:p>
        </p:txBody>
      </p:sp>
      <p:sp>
        <p:nvSpPr>
          <p:cNvPr id="2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amp; Photo Alt">
    <p:spTree>
      <p:nvGrpSpPr>
        <p:cNvPr id="1" name=""/>
        <p:cNvGrpSpPr/>
        <p:nvPr/>
      </p:nvGrpSpPr>
      <p:grpSpPr>
        <a:xfrm>
          <a:off x="0" y="0"/>
          <a:ext cx="0" cy="0"/>
          <a:chOff x="0" y="0"/>
          <a:chExt cx="0" cy="0"/>
        </a:xfrm>
      </p:grpSpPr>
      <p:sp>
        <p:nvSpPr>
          <p:cNvPr id="33" name="910457886_1434x1669.jpg"/>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4" name="Slide Title"/>
          <p:cNvSpPr txBox="1">
            <a:spLocks noGrp="1"/>
          </p:cNvSpPr>
          <p:nvPr>
            <p:ph type="title" hasCustomPrompt="1"/>
          </p:nvPr>
        </p:nvSpPr>
        <p:spPr>
          <a:xfrm>
            <a:off x="1206500" y="1270000"/>
            <a:ext cx="9779000" cy="5882273"/>
          </a:xfrm>
          <a:prstGeom prst="rect">
            <a:avLst/>
          </a:prstGeom>
        </p:spPr>
        <p:txBody>
          <a:bodyPr anchor="b"/>
          <a:lstStyle>
            <a:lvl1pPr>
              <a:defRPr>
                <a:latin typeface="+mn-lt"/>
                <a:ea typeface="+mn-ea"/>
                <a:cs typeface="+mn-cs"/>
                <a:sym typeface="Helvetica Neue"/>
              </a:defRPr>
            </a:lvl1pPr>
          </a:lstStyle>
          <a:p>
            <a:r>
              <a:t>Slide Title</a:t>
            </a:r>
          </a:p>
        </p:txBody>
      </p:sp>
      <p:sp>
        <p:nvSpPr>
          <p:cNvPr id="35"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atin typeface="+mn-lt"/>
                <a:ea typeface="+mn-ea"/>
                <a:cs typeface="+mn-cs"/>
                <a:sym typeface="Helvetica Neue"/>
              </a:defRPr>
            </a:lvl1pPr>
            <a:lvl2pPr marL="0" indent="457200" defTabSz="825500">
              <a:lnSpc>
                <a:spcPct val="100000"/>
              </a:lnSpc>
              <a:spcBef>
                <a:spcPts val="0"/>
              </a:spcBef>
              <a:buSzTx/>
              <a:buNone/>
              <a:defRPr sz="5500" b="1">
                <a:latin typeface="+mn-lt"/>
                <a:ea typeface="+mn-ea"/>
                <a:cs typeface="+mn-cs"/>
                <a:sym typeface="Helvetica Neue"/>
              </a:defRPr>
            </a:lvl2pPr>
            <a:lvl3pPr marL="0" indent="914400" defTabSz="825500">
              <a:lnSpc>
                <a:spcPct val="100000"/>
              </a:lnSpc>
              <a:spcBef>
                <a:spcPts val="0"/>
              </a:spcBef>
              <a:buSzTx/>
              <a:buNone/>
              <a:defRPr sz="5500" b="1">
                <a:latin typeface="+mn-lt"/>
                <a:ea typeface="+mn-ea"/>
                <a:cs typeface="+mn-cs"/>
                <a:sym typeface="Helvetica Neue"/>
              </a:defRPr>
            </a:lvl3pPr>
            <a:lvl4pPr marL="0" indent="1371600" defTabSz="825500">
              <a:lnSpc>
                <a:spcPct val="100000"/>
              </a:lnSpc>
              <a:spcBef>
                <a:spcPts val="0"/>
              </a:spcBef>
              <a:buSzTx/>
              <a:buNone/>
              <a:defRPr sz="5500" b="1">
                <a:latin typeface="+mn-lt"/>
                <a:ea typeface="+mn-ea"/>
                <a:cs typeface="+mn-cs"/>
                <a:sym typeface="Helvetica Neue"/>
              </a:defRPr>
            </a:lvl4pPr>
            <a:lvl5pPr marL="0" indent="1828800" defTabSz="825500">
              <a:lnSpc>
                <a:spcPct val="100000"/>
              </a:lnSpc>
              <a:spcBef>
                <a:spcPts val="0"/>
              </a:spcBef>
              <a:buSzTx/>
              <a:buNone/>
              <a:defRPr sz="5500" b="1">
                <a:latin typeface="+mn-lt"/>
                <a:ea typeface="+mn-ea"/>
                <a:cs typeface="+mn-cs"/>
                <a:sym typeface="Helvetica Neue"/>
              </a:defRPr>
            </a:lvl5pPr>
          </a:lstStyle>
          <a:p>
            <a:r>
              <a:t>Slide Subtitle</a:t>
            </a:r>
          </a:p>
          <a:p>
            <a:pPr lvl="1"/>
            <a:endParaRPr/>
          </a:p>
          <a:p>
            <a:pPr lvl="2"/>
            <a:endParaRPr/>
          </a:p>
          <a:p>
            <a:pPr lvl="3"/>
            <a:endParaRPr/>
          </a:p>
          <a:p>
            <a:pPr lvl="4"/>
            <a:endParaRPr/>
          </a:p>
        </p:txBody>
      </p:sp>
      <p:sp>
        <p:nvSpPr>
          <p:cNvPr id="36"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3" name="Slide Title"/>
          <p:cNvSpPr txBox="1">
            <a:spLocks noGrp="1"/>
          </p:cNvSpPr>
          <p:nvPr>
            <p:ph type="title" hasCustomPrompt="1"/>
          </p:nvPr>
        </p:nvSpPr>
        <p:spPr>
          <a:prstGeom prst="rect">
            <a:avLst/>
          </a:prstGeom>
        </p:spPr>
        <p:txBody>
          <a:bodyPr/>
          <a:lstStyle/>
          <a:p>
            <a:r>
              <a:t>Slide Title</a:t>
            </a:r>
          </a:p>
        </p:txBody>
      </p:sp>
      <p:sp>
        <p:nvSpPr>
          <p:cNvPr id="44"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5"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3"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61"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atin typeface="+mn-lt"/>
                <a:ea typeface="+mn-ea"/>
                <a:cs typeface="+mn-cs"/>
                <a:sym typeface="Helvetica Neue"/>
              </a:defRPr>
            </a:lvl1pPr>
          </a:lstStyle>
          <a:p>
            <a:r>
              <a:t>Slide Subtitle</a:t>
            </a:r>
          </a:p>
        </p:txBody>
      </p:sp>
      <p:sp>
        <p:nvSpPr>
          <p:cNvPr id="62" name="Body Level One…"/>
          <p:cNvSpPr txBox="1">
            <a:spLocks noGrp="1"/>
          </p:cNvSpPr>
          <p:nvPr>
            <p:ph type="body" sz="half" idx="1" hasCustomPrompt="1"/>
          </p:nvPr>
        </p:nvSpPr>
        <p:spPr>
          <a:xfrm>
            <a:off x="1206500" y="4248504"/>
            <a:ext cx="9779000" cy="8256630"/>
          </a:xfrm>
          <a:prstGeom prst="rect">
            <a:avLst/>
          </a:prstGeom>
        </p:spPr>
        <p:txBody>
          <a:bodyPr/>
          <a:lstStyle>
            <a:lvl1pPr>
              <a:defRPr>
                <a:latin typeface="+mn-lt"/>
                <a:ea typeface="+mn-ea"/>
                <a:cs typeface="+mn-cs"/>
                <a:sym typeface="Helvetica Neue"/>
              </a:defRPr>
            </a:lvl1pPr>
            <a:lvl2pPr>
              <a:defRPr>
                <a:latin typeface="+mn-lt"/>
                <a:ea typeface="+mn-ea"/>
                <a:cs typeface="+mn-cs"/>
                <a:sym typeface="Helvetica Neue"/>
              </a:defRPr>
            </a:lvl2pPr>
            <a:lvl3pPr>
              <a:defRPr>
                <a:latin typeface="+mn-lt"/>
                <a:ea typeface="+mn-ea"/>
                <a:cs typeface="+mn-cs"/>
                <a:sym typeface="Helvetica Neue"/>
              </a:defRPr>
            </a:lvl3pPr>
            <a:lvl4pPr>
              <a:defRPr>
                <a:latin typeface="+mn-lt"/>
                <a:ea typeface="+mn-ea"/>
                <a:cs typeface="+mn-cs"/>
                <a:sym typeface="Helvetica Neue"/>
              </a:defRPr>
            </a:lvl4pPr>
            <a:lvl5pPr>
              <a:defRPr>
                <a:latin typeface="+mn-lt"/>
                <a:ea typeface="+mn-ea"/>
                <a:cs typeface="+mn-cs"/>
                <a:sym typeface="Helvetica Neue"/>
              </a:defRPr>
            </a:lvl5pPr>
          </a:lstStyle>
          <a:p>
            <a:r>
              <a:t>Slide bullet text</a:t>
            </a:r>
          </a:p>
          <a:p>
            <a:pPr lvl="1"/>
            <a:endParaRPr/>
          </a:p>
          <a:p>
            <a:pPr lvl="2"/>
            <a:endParaRPr/>
          </a:p>
          <a:p>
            <a:pPr lvl="3"/>
            <a:endParaRPr/>
          </a:p>
          <a:p>
            <a:pPr lvl="4"/>
            <a:endParaRPr/>
          </a:p>
        </p:txBody>
      </p:sp>
      <p:sp>
        <p:nvSpPr>
          <p:cNvPr id="63" name="660384004_1290x1720.jpg"/>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4" name="Slide Title"/>
          <p:cNvSpPr txBox="1">
            <a:spLocks noGrp="1"/>
          </p:cNvSpPr>
          <p:nvPr>
            <p:ph type="title" hasCustomPrompt="1"/>
          </p:nvPr>
        </p:nvSpPr>
        <p:spPr>
          <a:xfrm>
            <a:off x="1206500" y="1079500"/>
            <a:ext cx="9779000" cy="1435100"/>
          </a:xfrm>
          <a:prstGeom prst="rect">
            <a:avLst/>
          </a:prstGeom>
        </p:spPr>
        <p:txBody>
          <a:bodyPr/>
          <a:lstStyle>
            <a:lvl1pPr>
              <a:defRPr>
                <a:latin typeface="+mn-lt"/>
                <a:ea typeface="+mn-ea"/>
                <a:cs typeface="+mn-cs"/>
                <a:sym typeface="Helvetica Neue"/>
              </a:defRPr>
            </a:lvl1pPr>
          </a:lstStyle>
          <a:p>
            <a:r>
              <a:t>Slide Title</a:t>
            </a:r>
          </a:p>
        </p:txBody>
      </p:sp>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2"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3"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80" name="Slide Title"/>
          <p:cNvSpPr txBox="1">
            <a:spLocks noGrp="1"/>
          </p:cNvSpPr>
          <p:nvPr>
            <p:ph type="title" hasCustomPrompt="1"/>
          </p:nvPr>
        </p:nvSpPr>
        <p:spPr>
          <a:xfrm>
            <a:off x="1206500" y="1079500"/>
            <a:ext cx="21971000" cy="1434949"/>
          </a:xfrm>
          <a:prstGeom prst="rect">
            <a:avLst/>
          </a:prstGeom>
        </p:spPr>
        <p:txBody>
          <a:bodyPr/>
          <a:lstStyle>
            <a:lvl1pPr>
              <a:defRPr>
                <a:latin typeface="+mn-lt"/>
                <a:ea typeface="+mn-ea"/>
                <a:cs typeface="+mn-cs"/>
                <a:sym typeface="Helvetica Neue"/>
              </a:defRPr>
            </a:lvl1pPr>
          </a:lstStyle>
          <a:p>
            <a:r>
              <a:t>Slide Title</a:t>
            </a:r>
          </a:p>
        </p:txBody>
      </p:sp>
      <p:sp>
        <p:nvSpPr>
          <p:cNvPr id="81"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atin typeface="+mn-lt"/>
                <a:ea typeface="+mn-ea"/>
                <a:cs typeface="+mn-cs"/>
                <a:sym typeface="Helvetica Neue"/>
              </a:defRPr>
            </a:lvl1pPr>
          </a:lstStyle>
          <a:p>
            <a:r>
              <a:t>Slide Subtitle</a:t>
            </a:r>
          </a:p>
        </p:txBody>
      </p:sp>
      <p:sp>
        <p:nvSpPr>
          <p:cNvPr id="8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Agenda">
    <p:spTree>
      <p:nvGrpSpPr>
        <p:cNvPr id="1" name=""/>
        <p:cNvGrpSpPr/>
        <p:nvPr/>
      </p:nvGrpSpPr>
      <p:grpSpPr>
        <a:xfrm>
          <a:off x="0" y="0"/>
          <a:ext cx="0" cy="0"/>
          <a:chOff x="0" y="0"/>
          <a:chExt cx="0" cy="0"/>
        </a:xfrm>
      </p:grpSpPr>
      <p:sp>
        <p:nvSpPr>
          <p:cNvPr id="89" name="Agenda Title"/>
          <p:cNvSpPr txBox="1">
            <a:spLocks noGrp="1"/>
          </p:cNvSpPr>
          <p:nvPr>
            <p:ph type="title" hasCustomPrompt="1"/>
          </p:nvPr>
        </p:nvSpPr>
        <p:spPr>
          <a:xfrm>
            <a:off x="1206500" y="1079500"/>
            <a:ext cx="21971000" cy="1435100"/>
          </a:xfrm>
          <a:prstGeom prst="rect">
            <a:avLst/>
          </a:prstGeom>
        </p:spPr>
        <p:txBody>
          <a:bodyPr/>
          <a:lstStyle>
            <a:lvl1pPr>
              <a:defRPr>
                <a:latin typeface="+mn-lt"/>
                <a:ea typeface="+mn-ea"/>
                <a:cs typeface="+mn-cs"/>
                <a:sym typeface="Helvetica Neue"/>
              </a:defRPr>
            </a:lvl1pPr>
          </a:lstStyle>
          <a:p>
            <a:r>
              <a:t>Agenda Title</a:t>
            </a:r>
          </a:p>
        </p:txBody>
      </p:sp>
      <p:sp>
        <p:nvSpPr>
          <p:cNvPr id="90" name="Agenda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atin typeface="+mn-lt"/>
                <a:ea typeface="+mn-ea"/>
                <a:cs typeface="+mn-cs"/>
                <a:sym typeface="Helvetica Neue"/>
              </a:defRPr>
            </a:lvl1pPr>
          </a:lstStyle>
          <a:p>
            <a:r>
              <a:t>Agenda Subtitle</a:t>
            </a:r>
          </a:p>
        </p:txBody>
      </p:sp>
      <p:sp>
        <p:nvSpPr>
          <p:cNvPr id="91"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atin typeface="+mn-lt"/>
                <a:ea typeface="+mn-ea"/>
                <a:cs typeface="+mn-cs"/>
                <a:sym typeface="Helvetica Neue"/>
              </a:defRPr>
            </a:lvl1pPr>
            <a:lvl2pPr marL="0" indent="457200" defTabSz="825500">
              <a:lnSpc>
                <a:spcPct val="100000"/>
              </a:lnSpc>
              <a:spcBef>
                <a:spcPts val="1800"/>
              </a:spcBef>
              <a:buSzTx/>
              <a:buNone/>
              <a:defRPr sz="5500" spc="-55">
                <a:latin typeface="+mn-lt"/>
                <a:ea typeface="+mn-ea"/>
                <a:cs typeface="+mn-cs"/>
                <a:sym typeface="Helvetica Neue"/>
              </a:defRPr>
            </a:lvl2pPr>
            <a:lvl3pPr marL="0" indent="914400" defTabSz="825500">
              <a:lnSpc>
                <a:spcPct val="100000"/>
              </a:lnSpc>
              <a:spcBef>
                <a:spcPts val="1800"/>
              </a:spcBef>
              <a:buSzTx/>
              <a:buNone/>
              <a:defRPr sz="5500" spc="-55">
                <a:latin typeface="+mn-lt"/>
                <a:ea typeface="+mn-ea"/>
                <a:cs typeface="+mn-cs"/>
                <a:sym typeface="Helvetica Neue"/>
              </a:defRPr>
            </a:lvl3pPr>
            <a:lvl4pPr marL="0" indent="1371600" defTabSz="825500">
              <a:lnSpc>
                <a:spcPct val="100000"/>
              </a:lnSpc>
              <a:spcBef>
                <a:spcPts val="1800"/>
              </a:spcBef>
              <a:buSzTx/>
              <a:buNone/>
              <a:defRPr sz="5500" spc="-55">
                <a:latin typeface="+mn-lt"/>
                <a:ea typeface="+mn-ea"/>
                <a:cs typeface="+mn-cs"/>
                <a:sym typeface="Helvetica Neue"/>
              </a:defRPr>
            </a:lvl4pPr>
            <a:lvl5pPr marL="0" indent="1828800" defTabSz="825500">
              <a:lnSpc>
                <a:spcPct val="100000"/>
              </a:lnSpc>
              <a:spcBef>
                <a:spcPts val="1800"/>
              </a:spcBef>
              <a:buSzTx/>
              <a:buNone/>
              <a:defRPr sz="5500" spc="-55">
                <a:latin typeface="+mn-lt"/>
                <a:ea typeface="+mn-ea"/>
                <a:cs typeface="+mn-cs"/>
                <a:sym typeface="Helvetica Neue"/>
              </a:defRPr>
            </a:lvl5pPr>
          </a:lstStyle>
          <a:p>
            <a:r>
              <a:t>Agenda Topics</a:t>
            </a:r>
          </a:p>
          <a:p>
            <a:pPr lvl="1"/>
            <a:endParaRPr/>
          </a:p>
          <a:p>
            <a:pPr lvl="2"/>
            <a:endParaRPr/>
          </a:p>
          <a:p>
            <a:pPr lvl="3"/>
            <a:endParaRPr/>
          </a:p>
          <a:p>
            <a:pPr lvl="4"/>
            <a:endParaRP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Statement">
    <p:spTree>
      <p:nvGrpSpPr>
        <p:cNvPr id="1" name=""/>
        <p:cNvGrpSpPr/>
        <p:nvPr/>
      </p:nvGrpSpPr>
      <p:grpSpPr>
        <a:xfrm>
          <a:off x="0" y="0"/>
          <a:ext cx="0" cy="0"/>
          <a:chOff x="0" y="0"/>
          <a:chExt cx="0" cy="0"/>
        </a:xfrm>
      </p:grpSpPr>
      <p:sp>
        <p:nvSpPr>
          <p:cNvPr id="99"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10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Big Fact">
    <p:spTree>
      <p:nvGrpSpPr>
        <p:cNvPr id="1" name=""/>
        <p:cNvGrpSpPr/>
        <p:nvPr/>
      </p:nvGrpSpPr>
      <p:grpSpPr>
        <a:xfrm>
          <a:off x="0" y="0"/>
          <a:ext cx="0" cy="0"/>
          <a:chOff x="0" y="0"/>
          <a:chExt cx="0" cy="0"/>
        </a:xfrm>
      </p:grpSpPr>
      <p:sp>
        <p:nvSpPr>
          <p:cNvPr id="107"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atin typeface="+mn-lt"/>
                <a:ea typeface="+mn-ea"/>
                <a:cs typeface="+mn-cs"/>
                <a:sym typeface="Helvetica Neue"/>
              </a:defRPr>
            </a:lvl1pPr>
            <a:lvl2pPr marL="0" indent="457200" algn="ctr">
              <a:lnSpc>
                <a:spcPct val="80000"/>
              </a:lnSpc>
              <a:spcBef>
                <a:spcPts val="0"/>
              </a:spcBef>
              <a:buSzTx/>
              <a:buNone/>
              <a:defRPr sz="25000" b="1" spc="-250">
                <a:latin typeface="+mn-lt"/>
                <a:ea typeface="+mn-ea"/>
                <a:cs typeface="+mn-cs"/>
                <a:sym typeface="Helvetica Neue"/>
              </a:defRPr>
            </a:lvl2pPr>
            <a:lvl3pPr marL="0" indent="914400" algn="ctr">
              <a:lnSpc>
                <a:spcPct val="80000"/>
              </a:lnSpc>
              <a:spcBef>
                <a:spcPts val="0"/>
              </a:spcBef>
              <a:buSzTx/>
              <a:buNone/>
              <a:defRPr sz="25000" b="1" spc="-250">
                <a:latin typeface="+mn-lt"/>
                <a:ea typeface="+mn-ea"/>
                <a:cs typeface="+mn-cs"/>
                <a:sym typeface="Helvetica Neue"/>
              </a:defRPr>
            </a:lvl3pPr>
            <a:lvl4pPr marL="0" indent="1371600" algn="ctr">
              <a:lnSpc>
                <a:spcPct val="80000"/>
              </a:lnSpc>
              <a:spcBef>
                <a:spcPts val="0"/>
              </a:spcBef>
              <a:buSzTx/>
              <a:buNone/>
              <a:defRPr sz="25000" b="1" spc="-250">
                <a:latin typeface="+mn-lt"/>
                <a:ea typeface="+mn-ea"/>
                <a:cs typeface="+mn-cs"/>
                <a:sym typeface="Helvetica Neue"/>
              </a:defRPr>
            </a:lvl4pPr>
            <a:lvl5pPr marL="0" indent="1828800" algn="ctr">
              <a:lnSpc>
                <a:spcPct val="80000"/>
              </a:lnSpc>
              <a:spcBef>
                <a:spcPts val="0"/>
              </a:spcBef>
              <a:buSzTx/>
              <a:buNone/>
              <a:defRPr sz="25000" b="1" spc="-250">
                <a:latin typeface="+mn-lt"/>
                <a:ea typeface="+mn-ea"/>
                <a:cs typeface="+mn-cs"/>
                <a:sym typeface="Helvetica Neue"/>
              </a:defRPr>
            </a:lvl5pPr>
          </a:lstStyle>
          <a:p>
            <a:r>
              <a:t>100%</a:t>
            </a:r>
          </a:p>
          <a:p>
            <a:pPr lvl="1"/>
            <a:endParaRPr/>
          </a:p>
          <a:p>
            <a:pPr lvl="2"/>
            <a:endParaRPr/>
          </a:p>
          <a:p>
            <a:pPr lvl="3"/>
            <a:endParaRPr/>
          </a:p>
          <a:p>
            <a:pPr lvl="4"/>
            <a:endParaRPr/>
          </a:p>
        </p:txBody>
      </p:sp>
      <p:sp>
        <p:nvSpPr>
          <p:cNvPr id="108"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atin typeface="+mn-lt"/>
                <a:ea typeface="+mn-ea"/>
                <a:cs typeface="+mn-cs"/>
                <a:sym typeface="Helvetica Neue"/>
              </a:defRPr>
            </a:lvl1pPr>
          </a:lstStyle>
          <a:p>
            <a:r>
              <a:t>Fact information</a:t>
            </a:r>
          </a:p>
        </p:txBody>
      </p:sp>
      <p:sp>
        <p:nvSpPr>
          <p:cNvPr id="10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16" name="Attributio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atin typeface="+mn-lt"/>
                <a:ea typeface="+mn-ea"/>
                <a:cs typeface="+mn-cs"/>
                <a:sym typeface="Helvetica Neue"/>
              </a:defRPr>
            </a:lvl1pPr>
          </a:lstStyle>
          <a:p>
            <a:r>
              <a:t>Attribution</a:t>
            </a:r>
          </a:p>
        </p:txBody>
      </p:sp>
      <p:sp>
        <p:nvSpPr>
          <p:cNvPr id="117"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125" name="Image"/>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26" name="Image"/>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27" name="Image"/>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35" name="Image"/>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36"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rPr dirty="0"/>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rPr dirty="0"/>
              <a:t>Slide bullet text</a:t>
            </a:r>
          </a:p>
          <a:p>
            <a:pPr lvl="1"/>
            <a:endParaRPr dirty="0"/>
          </a:p>
          <a:p>
            <a:pPr lvl="2"/>
            <a:endParaRPr dirty="0"/>
          </a:p>
          <a:p>
            <a:pPr lvl="3"/>
            <a:endParaRPr dirty="0"/>
          </a:p>
          <a:p>
            <a:pPr lvl="4"/>
            <a:endParaRPr dirty="0"/>
          </a:p>
        </p:txBody>
      </p:sp>
      <p:sp>
        <p:nvSpPr>
          <p:cNvPr id="6"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pic>
        <p:nvPicPr>
          <p:cNvPr id="8" name="Picture 7">
            <a:extLst>
              <a:ext uri="{FF2B5EF4-FFF2-40B4-BE49-F238E27FC236}">
                <a16:creationId xmlns:a16="http://schemas.microsoft.com/office/drawing/2014/main" id="{0E0F68A0-9FBA-0541-AE66-2020B14DB868}"/>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7276432" y="10261664"/>
            <a:ext cx="6497968" cy="2769330"/>
          </a:xfrm>
          <a:prstGeom prst="rect">
            <a:avLst/>
          </a:prstGeom>
        </p:spPr>
      </p:pic>
      <p:sp>
        <p:nvSpPr>
          <p:cNvPr id="9" name="TextBox 8">
            <a:extLst>
              <a:ext uri="{FF2B5EF4-FFF2-40B4-BE49-F238E27FC236}">
                <a16:creationId xmlns:a16="http://schemas.microsoft.com/office/drawing/2014/main" id="{DA159AAF-3EAB-EE4C-A928-709D62FF895F}"/>
              </a:ext>
            </a:extLst>
          </p:cNvPr>
          <p:cNvSpPr txBox="1"/>
          <p:nvPr userDrawn="1"/>
        </p:nvSpPr>
        <p:spPr>
          <a:xfrm>
            <a:off x="16894098" y="13030993"/>
            <a:ext cx="7274749"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800" b="1" i="0" u="none" strike="noStrike" cap="none" spc="0" normalizeH="0" baseline="0" dirty="0">
                <a:ln>
                  <a:noFill/>
                </a:ln>
                <a:solidFill>
                  <a:srgbClr val="5E5E5E"/>
                </a:solidFill>
                <a:effectLst/>
                <a:uFillTx/>
                <a:latin typeface="+mn-lt"/>
                <a:ea typeface="+mn-ea"/>
                <a:cs typeface="+mn-cs"/>
                <a:sym typeface="Helvetica Neue"/>
              </a:rPr>
              <a:t>Church Action on Poverty Sunday </a:t>
            </a:r>
            <a:r>
              <a:rPr kumimoji="0" lang="en-US" sz="2800" b="1" i="0" u="none" strike="noStrike" cap="none" spc="0" normalizeH="0" baseline="0" dirty="0" smtClean="0">
                <a:ln>
                  <a:noFill/>
                </a:ln>
                <a:solidFill>
                  <a:srgbClr val="5E5E5E"/>
                </a:solidFill>
                <a:effectLst/>
                <a:uFillTx/>
                <a:latin typeface="+mn-lt"/>
                <a:ea typeface="+mn-ea"/>
                <a:cs typeface="+mn-cs"/>
                <a:sym typeface="Helvetica Neue"/>
              </a:rPr>
              <a:t>2025</a:t>
            </a:r>
            <a:endParaRPr kumimoji="0" lang="en-US" sz="2800" b="1" i="0" u="none" strike="noStrike" cap="none" spc="0" normalizeH="0" baseline="0" dirty="0">
              <a:ln>
                <a:noFill/>
              </a:ln>
              <a:solidFill>
                <a:srgbClr val="5E5E5E"/>
              </a:solidFill>
              <a:effectLst/>
              <a:uFillTx/>
              <a:latin typeface="+mn-lt"/>
              <a:ea typeface="+mn-ea"/>
              <a:cs typeface="+mn-cs"/>
              <a:sym typeface="Helvetica Neue"/>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Arial"/>
          <a:cs typeface="Arial"/>
          <a:sym typeface="Arial"/>
        </a:defRPr>
      </a:lvl1pPr>
      <a:lvl2pPr marL="0" marR="0" indent="4572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Arial"/>
          <a:ea typeface="Arial"/>
          <a:cs typeface="Arial"/>
          <a:sym typeface="Arial"/>
        </a:defRPr>
      </a:lvl2pPr>
      <a:lvl3pPr marL="0" marR="0" indent="9144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Arial"/>
          <a:ea typeface="Arial"/>
          <a:cs typeface="Arial"/>
          <a:sym typeface="Arial"/>
        </a:defRPr>
      </a:lvl3pPr>
      <a:lvl4pPr marL="0" marR="0" indent="13716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Arial"/>
          <a:ea typeface="Arial"/>
          <a:cs typeface="Arial"/>
          <a:sym typeface="Arial"/>
        </a:defRPr>
      </a:lvl4pPr>
      <a:lvl5pPr marL="0" marR="0" indent="18288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Arial"/>
          <a:ea typeface="Arial"/>
          <a:cs typeface="Arial"/>
          <a:sym typeface="Arial"/>
        </a:defRPr>
      </a:lvl5pPr>
      <a:lvl6pPr marL="0" marR="0" indent="22860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Arial"/>
          <a:ea typeface="Arial"/>
          <a:cs typeface="Arial"/>
          <a:sym typeface="Arial"/>
        </a:defRPr>
      </a:lvl6pPr>
      <a:lvl7pPr marL="0" marR="0" indent="27432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Arial"/>
          <a:ea typeface="Arial"/>
          <a:cs typeface="Arial"/>
          <a:sym typeface="Arial"/>
        </a:defRPr>
      </a:lvl7pPr>
      <a:lvl8pPr marL="0" marR="0" indent="32004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Arial"/>
          <a:ea typeface="Arial"/>
          <a:cs typeface="Arial"/>
          <a:sym typeface="Arial"/>
        </a:defRPr>
      </a:lvl8pPr>
      <a:lvl9pPr marL="0" marR="0" indent="36576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Arial"/>
          <a:ea typeface="Arial"/>
          <a:cs typeface="Arial"/>
          <a:sym typeface="Arial"/>
        </a:defRPr>
      </a:lvl9pPr>
    </p:titleStyle>
    <p:bodyStyle>
      <a:lvl1pPr marL="6096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Arial"/>
          <a:cs typeface="Arial"/>
          <a:sym typeface="Arial"/>
        </a:defRPr>
      </a:lvl1pPr>
      <a:lvl2pPr marL="12192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Arial"/>
          <a:cs typeface="Arial"/>
          <a:sym typeface="Arial"/>
        </a:defRPr>
      </a:lvl2pPr>
      <a:lvl3pPr marL="18288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Arial"/>
          <a:cs typeface="Arial"/>
          <a:sym typeface="Arial"/>
        </a:defRPr>
      </a:lvl3pPr>
      <a:lvl4pPr marL="24384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Arial"/>
          <a:cs typeface="Arial"/>
          <a:sym typeface="Arial"/>
        </a:defRPr>
      </a:lvl4pPr>
      <a:lvl5pPr marL="30480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Arial"/>
          <a:cs typeface="Arial"/>
          <a:sym typeface="Arial"/>
        </a:defRPr>
      </a:lvl5pPr>
      <a:lvl6pPr marL="36576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Arial"/>
          <a:ea typeface="Arial"/>
          <a:cs typeface="Arial"/>
          <a:sym typeface="Arial"/>
        </a:defRPr>
      </a:lvl6pPr>
      <a:lvl7pPr marL="42672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Arial"/>
          <a:ea typeface="Arial"/>
          <a:cs typeface="Arial"/>
          <a:sym typeface="Arial"/>
        </a:defRPr>
      </a:lvl7pPr>
      <a:lvl8pPr marL="48768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Arial"/>
          <a:ea typeface="Arial"/>
          <a:cs typeface="Arial"/>
          <a:sym typeface="Arial"/>
        </a:defRPr>
      </a:lvl8pPr>
      <a:lvl9pPr marL="54864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Arial"/>
          <a:ea typeface="Arial"/>
          <a:cs typeface="Arial"/>
          <a:sym typeface="Arial"/>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eps"/><Relationship Id="rId2" Type="http://schemas.openxmlformats.org/officeDocument/2006/relationships/hyperlink" Target="http://www.church-poverty.org.uk/sunday/give" TargetMode="External"/><Relationship Id="rId1" Type="http://schemas.openxmlformats.org/officeDocument/2006/relationships/slideLayout" Target="../slideLayouts/slideLayout4.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Hymns and prayers"/>
          <p:cNvSpPr txBox="1">
            <a:spLocks noGrp="1"/>
          </p:cNvSpPr>
          <p:nvPr>
            <p:ph type="title"/>
          </p:nvPr>
        </p:nvSpPr>
        <p:spPr>
          <a:prstGeom prst="rect">
            <a:avLst/>
          </a:prstGeom>
        </p:spPr>
        <p:txBody>
          <a:bodyPr/>
          <a:lstStyle/>
          <a:p>
            <a:r>
              <a:rPr dirty="0"/>
              <a:t>Hymns and prayers</a:t>
            </a:r>
          </a:p>
        </p:txBody>
      </p:sp>
      <p:sp>
        <p:nvSpPr>
          <p:cNvPr id="153" name="Church Action on Poverty Sunday…"/>
          <p:cNvSpPr txBox="1">
            <a:spLocks noGrp="1"/>
          </p:cNvSpPr>
          <p:nvPr>
            <p:ph type="body" sz="quarter" idx="1"/>
          </p:nvPr>
        </p:nvSpPr>
        <p:spPr>
          <a:prstGeom prst="rect">
            <a:avLst/>
          </a:prstGeom>
        </p:spPr>
        <p:txBody>
          <a:bodyPr/>
          <a:lstStyle/>
          <a:p>
            <a:r>
              <a:rPr dirty="0"/>
              <a:t>Church Action on Poverty Sunday</a:t>
            </a:r>
          </a:p>
          <a:p>
            <a:r>
              <a:rPr lang="en-GB" dirty="0" smtClean="0"/>
              <a:t>2 March 2025</a:t>
            </a:r>
            <a:endParaRPr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37974" y="2796933"/>
            <a:ext cx="6389728" cy="7267937"/>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a:t>The Church Action on Poverty Sunday prayer</a:t>
            </a:r>
          </a:p>
        </p:txBody>
      </p:sp>
      <p:sp>
        <p:nvSpPr>
          <p:cNvPr id="157" name="Lord Jesus,…"/>
          <p:cNvSpPr txBox="1">
            <a:spLocks noGrp="1"/>
          </p:cNvSpPr>
          <p:nvPr>
            <p:ph type="body" idx="1"/>
          </p:nvPr>
        </p:nvSpPr>
        <p:spPr>
          <a:xfrm>
            <a:off x="1206500" y="2512663"/>
            <a:ext cx="21971000" cy="9991853"/>
          </a:xfrm>
          <a:prstGeom prst="rect">
            <a:avLst/>
          </a:prstGeom>
        </p:spPr>
        <p:txBody>
          <a:bodyPr>
            <a:normAutofit lnSpcReduction="10000"/>
          </a:bodyPr>
          <a:lstStyle/>
          <a:p>
            <a:pPr marL="0" indent="0">
              <a:buNone/>
            </a:pPr>
            <a:r>
              <a:rPr lang="en-GB" dirty="0"/>
              <a:t>God of grace, </a:t>
            </a:r>
          </a:p>
          <a:p>
            <a:pPr marL="0" indent="0">
              <a:buNone/>
            </a:pPr>
            <a:r>
              <a:rPr lang="en-US" dirty="0"/>
              <a:t>you speak to us in dreams of hope and encouragement. </a:t>
            </a:r>
          </a:p>
          <a:p>
            <a:pPr marL="0" indent="0">
              <a:buNone/>
            </a:pPr>
            <a:r>
              <a:rPr lang="en-US" dirty="0"/>
              <a:t>In Jesus you created communities of acceptance and healing, </a:t>
            </a:r>
          </a:p>
          <a:p>
            <a:pPr marL="0" indent="0">
              <a:buNone/>
            </a:pPr>
            <a:r>
              <a:rPr lang="en-GB" dirty="0"/>
              <a:t>where all might flourish. </a:t>
            </a:r>
          </a:p>
          <a:p>
            <a:pPr marL="0" indent="0">
              <a:buNone/>
            </a:pPr>
            <a:r>
              <a:rPr lang="en-US" dirty="0"/>
              <a:t>May your Spirit urge us to turn the dreams you still send </a:t>
            </a:r>
          </a:p>
          <a:p>
            <a:pPr marL="0" indent="0">
              <a:buNone/>
            </a:pPr>
            <a:r>
              <a:rPr lang="en-US" dirty="0"/>
              <a:t>into the reality of a new world </a:t>
            </a:r>
          </a:p>
          <a:p>
            <a:pPr marL="0" indent="0">
              <a:buNone/>
            </a:pPr>
            <a:r>
              <a:rPr lang="en-US" dirty="0"/>
              <a:t>where everyone can fulfil the gifts of their life. </a:t>
            </a:r>
          </a:p>
          <a:p>
            <a:pPr marL="0" indent="0">
              <a:buNone/>
            </a:pPr>
            <a:r>
              <a:rPr lang="en-GB" dirty="0"/>
              <a:t>For Jesus Christ’s sake.</a:t>
            </a:r>
          </a:p>
          <a:p>
            <a:pPr marL="0" indent="0">
              <a:buNone/>
            </a:pPr>
            <a:r>
              <a:rPr lang="en-GB" i="1" dirty="0"/>
              <a:t>Nick Jowett</a:t>
            </a:r>
            <a:endParaRPr lang="en-GB" i="1" baseline="30000"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smtClean="0"/>
              <a:t>A confession (1)</a:t>
            </a:r>
            <a:endParaRPr lang="en-GB" dirty="0"/>
          </a:p>
        </p:txBody>
      </p:sp>
      <p:sp>
        <p:nvSpPr>
          <p:cNvPr id="157" name="Lord Jesus,…"/>
          <p:cNvSpPr txBox="1">
            <a:spLocks noGrp="1"/>
          </p:cNvSpPr>
          <p:nvPr>
            <p:ph type="body" idx="1"/>
          </p:nvPr>
        </p:nvSpPr>
        <p:spPr>
          <a:xfrm>
            <a:off x="1206500" y="2512663"/>
            <a:ext cx="21971000" cy="10476201"/>
          </a:xfrm>
          <a:prstGeom prst="rect">
            <a:avLst/>
          </a:prstGeom>
        </p:spPr>
        <p:txBody>
          <a:bodyPr>
            <a:spAutoFit/>
          </a:bodyPr>
          <a:lstStyle/>
          <a:p>
            <a:pPr marL="0" indent="0">
              <a:buNone/>
            </a:pPr>
            <a:r>
              <a:rPr lang="en-US" dirty="0"/>
              <a:t>God of mercy, we confess to you that our </a:t>
            </a:r>
            <a:r>
              <a:rPr lang="en-US" dirty="0" smtClean="0"/>
              <a:t>society lives </a:t>
            </a:r>
            <a:r>
              <a:rPr lang="en-US" dirty="0"/>
              <a:t>by an untruth that sounds like encouragement and hope, </a:t>
            </a:r>
            <a:r>
              <a:rPr lang="en-GB" dirty="0" smtClean="0"/>
              <a:t>yet </a:t>
            </a:r>
            <a:r>
              <a:rPr lang="en-GB" dirty="0"/>
              <a:t>is not. </a:t>
            </a:r>
          </a:p>
          <a:p>
            <a:pPr marL="0" indent="0">
              <a:buNone/>
            </a:pPr>
            <a:r>
              <a:rPr lang="en-US" dirty="0"/>
              <a:t>It is the lie that freedom and opportunity </a:t>
            </a:r>
            <a:r>
              <a:rPr lang="en-US" dirty="0" smtClean="0"/>
              <a:t>are </a:t>
            </a:r>
            <a:r>
              <a:rPr lang="en-US" dirty="0"/>
              <a:t>really within everyone’s reach. </a:t>
            </a:r>
          </a:p>
          <a:p>
            <a:pPr marL="0" indent="0">
              <a:buNone/>
            </a:pPr>
            <a:r>
              <a:rPr lang="en-US" dirty="0"/>
              <a:t>But in a world of inequality, </a:t>
            </a:r>
            <a:r>
              <a:rPr lang="en-US" dirty="0" smtClean="0"/>
              <a:t/>
            </a:r>
            <a:br>
              <a:rPr lang="en-US" dirty="0" smtClean="0"/>
            </a:br>
            <a:r>
              <a:rPr lang="en-US" dirty="0" smtClean="0"/>
              <a:t>where </a:t>
            </a:r>
            <a:r>
              <a:rPr lang="en-US" dirty="0"/>
              <a:t>the poor do not have the means for healthy food, </a:t>
            </a:r>
            <a:r>
              <a:rPr lang="en-US" dirty="0" smtClean="0"/>
              <a:t/>
            </a:r>
            <a:br>
              <a:rPr lang="en-US" dirty="0" smtClean="0"/>
            </a:br>
            <a:r>
              <a:rPr lang="en-US" dirty="0" smtClean="0"/>
              <a:t>where </a:t>
            </a:r>
            <a:r>
              <a:rPr lang="en-US" dirty="0"/>
              <a:t>their health services are stretched beyond the limit, </a:t>
            </a:r>
            <a:r>
              <a:rPr lang="en-US" dirty="0" smtClean="0"/>
              <a:t/>
            </a:r>
            <a:br>
              <a:rPr lang="en-US" dirty="0" smtClean="0"/>
            </a:br>
            <a:r>
              <a:rPr lang="en-US" dirty="0" smtClean="0"/>
              <a:t>where </a:t>
            </a:r>
            <a:r>
              <a:rPr lang="en-US" dirty="0"/>
              <a:t>their schools struggle for resources, </a:t>
            </a:r>
            <a:r>
              <a:rPr lang="en-US" dirty="0" smtClean="0"/>
              <a:t/>
            </a:r>
            <a:br>
              <a:rPr lang="en-US" dirty="0" smtClean="0"/>
            </a:br>
            <a:r>
              <a:rPr lang="en-US" dirty="0" smtClean="0"/>
              <a:t>where </a:t>
            </a:r>
            <a:r>
              <a:rPr lang="en-US" dirty="0"/>
              <a:t>their libraries and swimming pools have closed </a:t>
            </a:r>
            <a:r>
              <a:rPr lang="en-US" dirty="0" smtClean="0"/>
              <a:t/>
            </a:r>
            <a:br>
              <a:rPr lang="en-US" dirty="0" smtClean="0"/>
            </a:br>
            <a:r>
              <a:rPr lang="en-US" dirty="0" smtClean="0"/>
              <a:t>and </a:t>
            </a:r>
            <a:r>
              <a:rPr lang="en-US" dirty="0"/>
              <a:t>where there are no youth </a:t>
            </a:r>
            <a:r>
              <a:rPr lang="en-US" dirty="0" err="1"/>
              <a:t>centres</a:t>
            </a:r>
            <a:r>
              <a:rPr lang="en-US" dirty="0"/>
              <a:t> or parks, </a:t>
            </a:r>
            <a:r>
              <a:rPr lang="en-US" dirty="0" smtClean="0"/>
              <a:t/>
            </a:r>
            <a:br>
              <a:rPr lang="en-US" dirty="0" smtClean="0"/>
            </a:br>
            <a:r>
              <a:rPr lang="en-US" dirty="0" smtClean="0"/>
              <a:t>in </a:t>
            </a:r>
            <a:r>
              <a:rPr lang="en-US" dirty="0"/>
              <a:t>such a world the idea that any poor person could, </a:t>
            </a:r>
            <a:r>
              <a:rPr lang="en-US" dirty="0" smtClean="0"/>
              <a:t>with </a:t>
            </a:r>
            <a:r>
              <a:rPr lang="en-US" dirty="0"/>
              <a:t>a little personal effort, </a:t>
            </a:r>
            <a:r>
              <a:rPr lang="en-US" dirty="0" smtClean="0"/>
              <a:t>easily </a:t>
            </a:r>
            <a:r>
              <a:rPr lang="en-US" dirty="0"/>
              <a:t>rise to success and </a:t>
            </a:r>
            <a:r>
              <a:rPr lang="en-US" dirty="0" err="1"/>
              <a:t>self-fulfilment</a:t>
            </a:r>
            <a:r>
              <a:rPr lang="en-US" dirty="0"/>
              <a:t> – </a:t>
            </a:r>
            <a:r>
              <a:rPr lang="en-US" dirty="0" smtClean="0"/>
              <a:t/>
            </a:r>
            <a:br>
              <a:rPr lang="en-US" dirty="0" smtClean="0"/>
            </a:br>
            <a:r>
              <a:rPr lang="en-US" dirty="0" smtClean="0"/>
              <a:t>this </a:t>
            </a:r>
            <a:r>
              <a:rPr lang="en-US" dirty="0"/>
              <a:t>is the lie.</a:t>
            </a:r>
          </a:p>
          <a:p>
            <a:pPr marL="0" indent="0">
              <a:buNone/>
            </a:pPr>
            <a:r>
              <a:rPr lang="en-US" dirty="0" smtClean="0"/>
              <a:t>(</a:t>
            </a:r>
            <a:r>
              <a:rPr lang="en-US" i="1" dirty="0" smtClean="0"/>
              <a:t>continues…)</a:t>
            </a:r>
            <a:endParaRPr lang="en-US" dirty="0"/>
          </a:p>
        </p:txBody>
      </p:sp>
    </p:spTree>
    <p:extLst>
      <p:ext uri="{BB962C8B-B14F-4D97-AF65-F5344CB8AC3E}">
        <p14:creationId xmlns:p14="http://schemas.microsoft.com/office/powerpoint/2010/main" val="2998176927"/>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smtClean="0"/>
              <a:t>A confession (2</a:t>
            </a:r>
            <a:r>
              <a:rPr lang="en-GB" dirty="0" smtClean="0"/>
              <a:t>)</a:t>
            </a:r>
            <a:endParaRPr lang="en-GB" dirty="0"/>
          </a:p>
        </p:txBody>
      </p:sp>
      <p:sp>
        <p:nvSpPr>
          <p:cNvPr id="157" name="Lord Jesus,…"/>
          <p:cNvSpPr txBox="1">
            <a:spLocks noGrp="1"/>
          </p:cNvSpPr>
          <p:nvPr>
            <p:ph type="body" idx="1"/>
          </p:nvPr>
        </p:nvSpPr>
        <p:spPr>
          <a:xfrm>
            <a:off x="1206500" y="2512663"/>
            <a:ext cx="21971000" cy="9991853"/>
          </a:xfrm>
          <a:prstGeom prst="rect">
            <a:avLst/>
          </a:prstGeom>
        </p:spPr>
        <p:txBody>
          <a:bodyPr>
            <a:noAutofit/>
          </a:bodyPr>
          <a:lstStyle/>
          <a:p>
            <a:pPr marL="0" indent="0">
              <a:buNone/>
            </a:pPr>
            <a:r>
              <a:rPr lang="en-US" sz="5400" dirty="0"/>
              <a:t>Forgive us when we fall back on this untruth.</a:t>
            </a:r>
          </a:p>
          <a:p>
            <a:pPr marL="0" indent="0">
              <a:buNone/>
            </a:pPr>
            <a:r>
              <a:rPr lang="en-US" sz="5400" dirty="0" smtClean="0"/>
              <a:t>For </a:t>
            </a:r>
            <a:r>
              <a:rPr lang="en-US" sz="5400" dirty="0"/>
              <a:t>we remember that Jesus so often gave a gift </a:t>
            </a:r>
            <a:br>
              <a:rPr lang="en-US" sz="5400" dirty="0"/>
            </a:br>
            <a:r>
              <a:rPr lang="en-US" sz="5400" dirty="0"/>
              <a:t>before making the challenge to change. </a:t>
            </a:r>
          </a:p>
          <a:p>
            <a:pPr marL="0" indent="0">
              <a:buNone/>
            </a:pPr>
            <a:r>
              <a:rPr lang="en-US" sz="5400" dirty="0"/>
              <a:t>Help us to will the resources for the wellbeing of every person, </a:t>
            </a:r>
            <a:br>
              <a:rPr lang="en-US" sz="5400" dirty="0"/>
            </a:br>
            <a:r>
              <a:rPr lang="en-US" sz="5400" dirty="0"/>
              <a:t>so that all may truly gain the potential for fullness of life.</a:t>
            </a:r>
          </a:p>
          <a:p>
            <a:pPr marL="0" indent="0">
              <a:buNone/>
            </a:pPr>
            <a:r>
              <a:rPr lang="en-GB" sz="5400" dirty="0"/>
              <a:t>We pray in Jesus’ name.</a:t>
            </a:r>
          </a:p>
          <a:p>
            <a:pPr marL="0" indent="0">
              <a:buNone/>
            </a:pPr>
            <a:r>
              <a:rPr lang="en-GB" sz="5400" i="1" dirty="0"/>
              <a:t>Nick Jowett</a:t>
            </a:r>
            <a:endParaRPr lang="en-GB" sz="5400" i="1" dirty="0"/>
          </a:p>
        </p:txBody>
      </p:sp>
    </p:spTree>
    <p:extLst>
      <p:ext uri="{BB962C8B-B14F-4D97-AF65-F5344CB8AC3E}">
        <p14:creationId xmlns:p14="http://schemas.microsoft.com/office/powerpoint/2010/main" val="331374828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smtClean="0"/>
              <a:t>Kyrie confession</a:t>
            </a:r>
            <a:endParaRPr lang="en-GB" dirty="0"/>
          </a:p>
        </p:txBody>
      </p:sp>
      <p:sp>
        <p:nvSpPr>
          <p:cNvPr id="157" name="Lord Jesus,…"/>
          <p:cNvSpPr txBox="1">
            <a:spLocks noGrp="1"/>
          </p:cNvSpPr>
          <p:nvPr>
            <p:ph type="body" idx="1"/>
          </p:nvPr>
        </p:nvSpPr>
        <p:spPr>
          <a:xfrm>
            <a:off x="1206500" y="2512663"/>
            <a:ext cx="22513036" cy="9991853"/>
          </a:xfrm>
          <a:prstGeom prst="rect">
            <a:avLst/>
          </a:prstGeom>
        </p:spPr>
        <p:txBody>
          <a:bodyPr>
            <a:noAutofit/>
          </a:bodyPr>
          <a:lstStyle/>
          <a:p>
            <a:pPr marL="0" indent="0">
              <a:buNone/>
            </a:pPr>
            <a:r>
              <a:rPr lang="en-US" dirty="0"/>
              <a:t>In a society where the wellbeing of many </a:t>
            </a:r>
            <a:r>
              <a:rPr lang="en-US" dirty="0" smtClean="0"/>
              <a:t/>
            </a:r>
            <a:br>
              <a:rPr lang="en-US" dirty="0" smtClean="0"/>
            </a:br>
            <a:r>
              <a:rPr lang="en-US" dirty="0" smtClean="0"/>
              <a:t>is </a:t>
            </a:r>
            <a:r>
              <a:rPr lang="en-US" dirty="0"/>
              <a:t>sacrificed for quick profit for the few </a:t>
            </a:r>
            <a:r>
              <a:rPr lang="en-US" dirty="0" smtClean="0"/>
              <a:t/>
            </a:r>
            <a:br>
              <a:rPr lang="en-US" dirty="0" smtClean="0"/>
            </a:br>
            <a:r>
              <a:rPr lang="en-GB" dirty="0" smtClean="0"/>
              <a:t>Lord</a:t>
            </a:r>
            <a:r>
              <a:rPr lang="en-GB" dirty="0"/>
              <a:t>, have mercy. </a:t>
            </a:r>
            <a:r>
              <a:rPr lang="en-GB" dirty="0" smtClean="0"/>
              <a:t/>
            </a:r>
            <a:br>
              <a:rPr lang="en-GB" dirty="0" smtClean="0"/>
            </a:br>
            <a:r>
              <a:rPr lang="en-GB" b="1" dirty="0" smtClean="0"/>
              <a:t>Lord</a:t>
            </a:r>
            <a:r>
              <a:rPr lang="en-GB" b="1" dirty="0"/>
              <a:t>, have mercy.</a:t>
            </a:r>
          </a:p>
          <a:p>
            <a:pPr marL="0" indent="0">
              <a:buNone/>
            </a:pPr>
            <a:r>
              <a:rPr lang="en-US" dirty="0"/>
              <a:t>In a country of conveniences and luxuries  </a:t>
            </a:r>
            <a:r>
              <a:rPr lang="en-US" dirty="0" smtClean="0"/>
              <a:t/>
            </a:r>
            <a:br>
              <a:rPr lang="en-US" dirty="0" smtClean="0"/>
            </a:br>
            <a:r>
              <a:rPr lang="en-US" dirty="0" smtClean="0"/>
              <a:t>where </a:t>
            </a:r>
            <a:r>
              <a:rPr lang="en-US" dirty="0"/>
              <a:t>many of our children are hungry </a:t>
            </a:r>
            <a:r>
              <a:rPr lang="en-US" dirty="0" smtClean="0"/>
              <a:t/>
            </a:r>
            <a:br>
              <a:rPr lang="en-US" dirty="0" smtClean="0"/>
            </a:br>
            <a:r>
              <a:rPr lang="en-GB" dirty="0" smtClean="0"/>
              <a:t>Christ</a:t>
            </a:r>
            <a:r>
              <a:rPr lang="en-GB" dirty="0"/>
              <a:t>, have mercy. </a:t>
            </a:r>
            <a:r>
              <a:rPr lang="en-GB" dirty="0" smtClean="0"/>
              <a:t/>
            </a:r>
            <a:br>
              <a:rPr lang="en-GB" dirty="0" smtClean="0"/>
            </a:br>
            <a:r>
              <a:rPr lang="en-GB" b="1" dirty="0" smtClean="0"/>
              <a:t>Christ</a:t>
            </a:r>
            <a:r>
              <a:rPr lang="en-GB" b="1" dirty="0"/>
              <a:t>, have mercy.</a:t>
            </a:r>
          </a:p>
          <a:p>
            <a:pPr marL="0" indent="0">
              <a:buNone/>
            </a:pPr>
            <a:r>
              <a:rPr lang="en-US" dirty="0"/>
              <a:t>In a time when our worth is measured by </a:t>
            </a:r>
            <a:r>
              <a:rPr lang="en-US" dirty="0" smtClean="0"/>
              <a:t>wealth</a:t>
            </a:r>
            <a:br>
              <a:rPr lang="en-US" dirty="0" smtClean="0"/>
            </a:br>
            <a:r>
              <a:rPr lang="en-US" dirty="0" smtClean="0"/>
              <a:t>not </a:t>
            </a:r>
            <a:r>
              <a:rPr lang="en-US" dirty="0"/>
              <a:t>the richness of the dreams in our hearts </a:t>
            </a:r>
            <a:r>
              <a:rPr lang="en-US" dirty="0" smtClean="0"/>
              <a:t/>
            </a:r>
            <a:br>
              <a:rPr lang="en-US" dirty="0" smtClean="0"/>
            </a:br>
            <a:r>
              <a:rPr lang="en-GB" dirty="0" smtClean="0"/>
              <a:t>Lord</a:t>
            </a:r>
            <a:r>
              <a:rPr lang="en-GB" dirty="0"/>
              <a:t>, have mercy. </a:t>
            </a:r>
            <a:r>
              <a:rPr lang="en-GB" dirty="0" smtClean="0"/>
              <a:t/>
            </a:r>
            <a:br>
              <a:rPr lang="en-GB" dirty="0" smtClean="0"/>
            </a:br>
            <a:r>
              <a:rPr lang="en-GB" b="1" dirty="0" smtClean="0"/>
              <a:t>Lord</a:t>
            </a:r>
            <a:r>
              <a:rPr lang="en-GB" b="1" dirty="0"/>
              <a:t>, have mercy.</a:t>
            </a:r>
          </a:p>
          <a:p>
            <a:pPr marL="0" indent="0">
              <a:buNone/>
            </a:pPr>
            <a:r>
              <a:rPr lang="en-GB" i="1" dirty="0"/>
              <a:t>Marie Pattison </a:t>
            </a:r>
            <a:endParaRPr lang="en-US" baseline="30000" dirty="0"/>
          </a:p>
        </p:txBody>
      </p:sp>
    </p:spTree>
    <p:extLst>
      <p:ext uri="{BB962C8B-B14F-4D97-AF65-F5344CB8AC3E}">
        <p14:creationId xmlns:p14="http://schemas.microsoft.com/office/powerpoint/2010/main" val="373942878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smtClean="0"/>
              <a:t>The Gate of Heaven</a:t>
            </a:r>
            <a:endParaRPr lang="en-GB" dirty="0"/>
          </a:p>
        </p:txBody>
      </p:sp>
      <p:sp>
        <p:nvSpPr>
          <p:cNvPr id="157" name="Lord Jesus,…"/>
          <p:cNvSpPr txBox="1">
            <a:spLocks noGrp="1"/>
          </p:cNvSpPr>
          <p:nvPr>
            <p:ph type="body" idx="1"/>
          </p:nvPr>
        </p:nvSpPr>
        <p:spPr>
          <a:xfrm>
            <a:off x="1206500" y="2512663"/>
            <a:ext cx="10993851" cy="9991853"/>
          </a:xfrm>
          <a:prstGeom prst="rect">
            <a:avLst/>
          </a:prstGeom>
        </p:spPr>
        <p:txBody>
          <a:bodyPr>
            <a:noAutofit/>
          </a:bodyPr>
          <a:lstStyle/>
          <a:p>
            <a:pPr marL="0" indent="0">
              <a:lnSpc>
                <a:spcPts val="5200"/>
              </a:lnSpc>
              <a:spcBef>
                <a:spcPts val="1200"/>
              </a:spcBef>
              <a:buNone/>
            </a:pPr>
            <a:r>
              <a:rPr lang="en-US" baseline="30000" dirty="0"/>
              <a:t>It can’t have been a very big </a:t>
            </a:r>
            <a:r>
              <a:rPr lang="en-US" baseline="30000" dirty="0" smtClean="0"/>
              <a:t>stone,</a:t>
            </a:r>
            <a:br>
              <a:rPr lang="en-US" baseline="30000" dirty="0" smtClean="0"/>
            </a:br>
            <a:r>
              <a:rPr lang="en-US" baseline="30000" dirty="0" smtClean="0"/>
              <a:t>If </a:t>
            </a:r>
            <a:r>
              <a:rPr lang="en-US" baseline="30000" dirty="0"/>
              <a:t>Jacob could use it as a </a:t>
            </a:r>
            <a:r>
              <a:rPr lang="en-US" baseline="30000" dirty="0" smtClean="0"/>
              <a:t>pillow.</a:t>
            </a:r>
            <a:br>
              <a:rPr lang="en-US" baseline="30000" dirty="0" smtClean="0"/>
            </a:br>
            <a:r>
              <a:rPr lang="en-US" baseline="30000" dirty="0" smtClean="0"/>
              <a:t>There </a:t>
            </a:r>
            <a:r>
              <a:rPr lang="en-US" baseline="30000" dirty="0"/>
              <a:t>must have been hundreds like </a:t>
            </a:r>
            <a:r>
              <a:rPr lang="en-US" baseline="30000" dirty="0" smtClean="0"/>
              <a:t>it;</a:t>
            </a:r>
            <a:br>
              <a:rPr lang="en-US" baseline="30000" dirty="0" smtClean="0"/>
            </a:br>
            <a:r>
              <a:rPr lang="en-US" baseline="30000" dirty="0" smtClean="0"/>
              <a:t>A </a:t>
            </a:r>
            <a:r>
              <a:rPr lang="en-US" baseline="30000" dirty="0"/>
              <a:t>very ordinary </a:t>
            </a:r>
            <a:r>
              <a:rPr lang="en-US" baseline="30000" dirty="0" smtClean="0"/>
              <a:t>stone</a:t>
            </a:r>
            <a:br>
              <a:rPr lang="en-US" baseline="30000" dirty="0" smtClean="0"/>
            </a:br>
            <a:r>
              <a:rPr lang="en-US" baseline="30000" dirty="0" smtClean="0"/>
              <a:t>In </a:t>
            </a:r>
            <a:r>
              <a:rPr lang="en-US" baseline="30000" dirty="0"/>
              <a:t>a barren </a:t>
            </a:r>
            <a:r>
              <a:rPr lang="en-US" baseline="30000" dirty="0" smtClean="0"/>
              <a:t>place.</a:t>
            </a:r>
            <a:br>
              <a:rPr lang="en-US" baseline="30000" dirty="0" smtClean="0"/>
            </a:br>
            <a:r>
              <a:rPr lang="en-US" baseline="30000" dirty="0" smtClean="0"/>
              <a:t>Yet </a:t>
            </a:r>
            <a:r>
              <a:rPr lang="en-US" baseline="30000" dirty="0"/>
              <a:t>it was where the kingdoms of earth and heaven </a:t>
            </a:r>
            <a:r>
              <a:rPr lang="en-US" baseline="30000" dirty="0" smtClean="0"/>
              <a:t>met,</a:t>
            </a:r>
            <a:br>
              <a:rPr lang="en-US" baseline="30000" dirty="0" smtClean="0"/>
            </a:br>
            <a:r>
              <a:rPr lang="en-US" baseline="30000" dirty="0" smtClean="0"/>
              <a:t>And </a:t>
            </a:r>
            <a:r>
              <a:rPr lang="en-US" baseline="30000" dirty="0"/>
              <a:t>a dream contained a </a:t>
            </a:r>
            <a:r>
              <a:rPr lang="en-US" baseline="30000" dirty="0" smtClean="0"/>
              <a:t>promise</a:t>
            </a:r>
            <a:br>
              <a:rPr lang="en-US" baseline="30000" dirty="0" smtClean="0"/>
            </a:br>
            <a:r>
              <a:rPr lang="en-US" baseline="30000" dirty="0" smtClean="0"/>
              <a:t>Which </a:t>
            </a:r>
            <a:r>
              <a:rPr lang="en-US" baseline="30000" dirty="0"/>
              <a:t>became a reality</a:t>
            </a:r>
            <a:r>
              <a:rPr lang="en-US" baseline="30000" dirty="0" smtClean="0"/>
              <a:t>.</a:t>
            </a:r>
            <a:endParaRPr lang="en-US" baseline="30000" dirty="0"/>
          </a:p>
        </p:txBody>
      </p:sp>
      <p:sp>
        <p:nvSpPr>
          <p:cNvPr id="2" name="Rectangle 1"/>
          <p:cNvSpPr/>
          <p:nvPr/>
        </p:nvSpPr>
        <p:spPr>
          <a:xfrm>
            <a:off x="12192000" y="2554607"/>
            <a:ext cx="12192000" cy="9015610"/>
          </a:xfrm>
          <a:prstGeom prst="rect">
            <a:avLst/>
          </a:prstGeom>
        </p:spPr>
        <p:txBody>
          <a:bodyPr>
            <a:spAutoFit/>
          </a:bodyPr>
          <a:lstStyle/>
          <a:p>
            <a:pPr algn="l">
              <a:lnSpc>
                <a:spcPts val="5200"/>
              </a:lnSpc>
              <a:spcBef>
                <a:spcPts val="1200"/>
              </a:spcBef>
            </a:pPr>
            <a:r>
              <a:rPr lang="en-US" sz="4800" baseline="30000" dirty="0"/>
              <a:t>Such places still exist;</a:t>
            </a:r>
            <a:br>
              <a:rPr lang="en-US" sz="4800" baseline="30000" dirty="0"/>
            </a:br>
            <a:r>
              <a:rPr lang="en-US" sz="4800" baseline="30000" dirty="0"/>
              <a:t>Barren, ordinary,</a:t>
            </a:r>
            <a:br>
              <a:rPr lang="en-US" sz="4800" baseline="30000" dirty="0"/>
            </a:br>
            <a:r>
              <a:rPr lang="en-US" sz="4800" baseline="30000" dirty="0"/>
              <a:t>But where the hidden yeast of the kingdom of Heaven</a:t>
            </a:r>
            <a:br>
              <a:rPr lang="en-US" sz="4800" baseline="30000" dirty="0"/>
            </a:br>
            <a:r>
              <a:rPr lang="en-US" sz="4800" baseline="30000" dirty="0"/>
              <a:t>Is at work,</a:t>
            </a:r>
            <a:br>
              <a:rPr lang="en-US" sz="4800" baseline="30000" dirty="0"/>
            </a:br>
            <a:r>
              <a:rPr lang="en-US" sz="4800" baseline="30000" dirty="0"/>
              <a:t>And dreams of justice, mercy,</a:t>
            </a:r>
            <a:br>
              <a:rPr lang="en-US" sz="4800" baseline="30000" dirty="0"/>
            </a:br>
            <a:r>
              <a:rPr lang="en-US" sz="4800" baseline="30000" dirty="0"/>
              <a:t>Help for the vulnerable,</a:t>
            </a:r>
            <a:br>
              <a:rPr lang="en-US" sz="4800" baseline="30000" dirty="0"/>
            </a:br>
            <a:r>
              <a:rPr lang="en-US" sz="4800" baseline="30000" dirty="0"/>
              <a:t>Care for the weak,</a:t>
            </a:r>
            <a:br>
              <a:rPr lang="en-US" sz="4800" baseline="30000" dirty="0"/>
            </a:br>
            <a:r>
              <a:rPr lang="en-US" sz="4800" baseline="30000" dirty="0"/>
              <a:t>Banquets for the hungry,</a:t>
            </a:r>
            <a:br>
              <a:rPr lang="en-US" sz="4800" baseline="30000" dirty="0"/>
            </a:br>
            <a:r>
              <a:rPr lang="en-US" sz="4800" baseline="30000" dirty="0"/>
              <a:t>Abundance for the poor</a:t>
            </a:r>
            <a:br>
              <a:rPr lang="en-US" sz="4800" baseline="30000" dirty="0"/>
            </a:br>
            <a:r>
              <a:rPr lang="en-US" sz="4800" baseline="30000" dirty="0"/>
              <a:t>Hope for the oppressed,</a:t>
            </a:r>
            <a:br>
              <a:rPr lang="en-US" sz="4800" baseline="30000" dirty="0"/>
            </a:br>
            <a:r>
              <a:rPr lang="en-US" sz="4800" baseline="30000" dirty="0"/>
              <a:t>Are becoming reality</a:t>
            </a:r>
            <a:r>
              <a:rPr lang="en-US" sz="4800" baseline="30000" dirty="0" smtClean="0"/>
              <a:t>.</a:t>
            </a:r>
          </a:p>
          <a:p>
            <a:pPr algn="l">
              <a:lnSpc>
                <a:spcPts val="5200"/>
              </a:lnSpc>
              <a:spcBef>
                <a:spcPts val="1200"/>
              </a:spcBef>
            </a:pPr>
            <a:endParaRPr lang="en-US" sz="4800" baseline="30000" dirty="0"/>
          </a:p>
          <a:p>
            <a:pPr algn="l">
              <a:lnSpc>
                <a:spcPts val="5200"/>
              </a:lnSpc>
              <a:spcBef>
                <a:spcPts val="1200"/>
              </a:spcBef>
            </a:pPr>
            <a:r>
              <a:rPr lang="en-US" sz="4800" i="1" baseline="30000" dirty="0"/>
              <a:t>Brian Ford</a:t>
            </a:r>
            <a:endParaRPr lang="en-US" sz="4800" i="1" baseline="30000" dirty="0"/>
          </a:p>
        </p:txBody>
      </p:sp>
    </p:spTree>
    <p:extLst>
      <p:ext uri="{BB962C8B-B14F-4D97-AF65-F5344CB8AC3E}">
        <p14:creationId xmlns:p14="http://schemas.microsoft.com/office/powerpoint/2010/main" val="250306453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smtClean="0"/>
              <a:t>Just a Teenage Peasant Girl</a:t>
            </a:r>
            <a:endParaRPr lang="en-GB" dirty="0"/>
          </a:p>
        </p:txBody>
      </p:sp>
      <p:sp>
        <p:nvSpPr>
          <p:cNvPr id="157" name="Lord Jesus,…"/>
          <p:cNvSpPr txBox="1">
            <a:spLocks noGrp="1"/>
          </p:cNvSpPr>
          <p:nvPr>
            <p:ph type="body" idx="1"/>
          </p:nvPr>
        </p:nvSpPr>
        <p:spPr>
          <a:xfrm>
            <a:off x="1206500" y="2512663"/>
            <a:ext cx="10993851" cy="9991853"/>
          </a:xfrm>
          <a:prstGeom prst="rect">
            <a:avLst/>
          </a:prstGeom>
        </p:spPr>
        <p:txBody>
          <a:bodyPr>
            <a:noAutofit/>
          </a:bodyPr>
          <a:lstStyle/>
          <a:p>
            <a:pPr marL="0" indent="0">
              <a:lnSpc>
                <a:spcPts val="5200"/>
              </a:lnSpc>
              <a:spcBef>
                <a:spcPts val="1200"/>
              </a:spcBef>
              <a:buNone/>
            </a:pPr>
            <a:r>
              <a:rPr lang="en-US" baseline="30000" dirty="0" smtClean="0"/>
              <a:t>Just </a:t>
            </a:r>
            <a:r>
              <a:rPr lang="en-US" baseline="30000" dirty="0"/>
              <a:t>a teenage peasant </a:t>
            </a:r>
            <a:r>
              <a:rPr lang="en-US" baseline="30000" dirty="0" smtClean="0"/>
              <a:t>girl,</a:t>
            </a:r>
            <a:br>
              <a:rPr lang="en-US" baseline="30000" dirty="0" smtClean="0"/>
            </a:br>
            <a:r>
              <a:rPr lang="en-US" baseline="30000" dirty="0" smtClean="0"/>
              <a:t>Probably illiterate,</a:t>
            </a:r>
            <a:br>
              <a:rPr lang="en-US" baseline="30000" dirty="0" smtClean="0"/>
            </a:br>
            <a:r>
              <a:rPr lang="en-US" baseline="30000" dirty="0" smtClean="0"/>
              <a:t>But </a:t>
            </a:r>
            <a:r>
              <a:rPr lang="en-US" baseline="30000" dirty="0"/>
              <a:t>claiming that all generations would call her </a:t>
            </a:r>
            <a:r>
              <a:rPr lang="en-US" baseline="30000" dirty="0" smtClean="0"/>
              <a:t>blessed.</a:t>
            </a:r>
            <a:br>
              <a:rPr lang="en-US" baseline="30000" dirty="0" smtClean="0"/>
            </a:br>
            <a:r>
              <a:rPr lang="en-US" baseline="30000" dirty="0" smtClean="0"/>
              <a:t>That</a:t>
            </a:r>
            <a:r>
              <a:rPr lang="en-US" baseline="30000" dirty="0"/>
              <a:t>, at least, has </a:t>
            </a:r>
            <a:r>
              <a:rPr lang="en-US" baseline="30000" dirty="0" smtClean="0"/>
              <a:t>happened.</a:t>
            </a:r>
            <a:br>
              <a:rPr lang="en-US" baseline="30000" dirty="0" smtClean="0"/>
            </a:br>
            <a:r>
              <a:rPr lang="en-US" baseline="30000" dirty="0" smtClean="0"/>
              <a:t>She </a:t>
            </a:r>
            <a:r>
              <a:rPr lang="en-US" baseline="30000" dirty="0"/>
              <a:t>also claimed that the proud would be </a:t>
            </a:r>
            <a:r>
              <a:rPr lang="en-US" baseline="30000" dirty="0" smtClean="0"/>
              <a:t>scattered,</a:t>
            </a:r>
            <a:br>
              <a:rPr lang="en-US" baseline="30000" dirty="0" smtClean="0"/>
            </a:br>
            <a:r>
              <a:rPr lang="en-US" baseline="30000" dirty="0" smtClean="0"/>
              <a:t>Rulers </a:t>
            </a:r>
            <a:r>
              <a:rPr lang="en-US" baseline="30000" dirty="0"/>
              <a:t>brought </a:t>
            </a:r>
            <a:r>
              <a:rPr lang="en-US" baseline="30000" dirty="0" smtClean="0"/>
              <a:t>down,</a:t>
            </a:r>
            <a:br>
              <a:rPr lang="en-US" baseline="30000" dirty="0" smtClean="0"/>
            </a:br>
            <a:r>
              <a:rPr lang="en-US" baseline="30000" dirty="0" smtClean="0"/>
              <a:t>The </a:t>
            </a:r>
            <a:r>
              <a:rPr lang="en-US" baseline="30000" dirty="0"/>
              <a:t>rich sent empty </a:t>
            </a:r>
            <a:r>
              <a:rPr lang="en-US" baseline="30000" dirty="0" smtClean="0"/>
              <a:t>away,</a:t>
            </a:r>
            <a:br>
              <a:rPr lang="en-US" baseline="30000" dirty="0" smtClean="0"/>
            </a:br>
            <a:r>
              <a:rPr lang="en-US" baseline="30000" dirty="0" smtClean="0"/>
              <a:t>The </a:t>
            </a:r>
            <a:r>
              <a:rPr lang="en-US" baseline="30000" dirty="0"/>
              <a:t>humble lifted </a:t>
            </a:r>
            <a:r>
              <a:rPr lang="en-US" baseline="30000" dirty="0" smtClean="0"/>
              <a:t>up</a:t>
            </a:r>
            <a:br>
              <a:rPr lang="en-US" baseline="30000" dirty="0" smtClean="0"/>
            </a:br>
            <a:r>
              <a:rPr lang="en-US" baseline="30000" dirty="0" smtClean="0"/>
              <a:t>And </a:t>
            </a:r>
            <a:r>
              <a:rPr lang="en-US" baseline="30000" dirty="0"/>
              <a:t>the hungry </a:t>
            </a:r>
            <a:r>
              <a:rPr lang="en-US" baseline="30000" dirty="0" smtClean="0"/>
              <a:t>filled.</a:t>
            </a:r>
            <a:br>
              <a:rPr lang="en-US" baseline="30000" dirty="0" smtClean="0"/>
            </a:br>
            <a:r>
              <a:rPr lang="en-US" baseline="30000" dirty="0" smtClean="0"/>
              <a:t>Lord</a:t>
            </a:r>
            <a:r>
              <a:rPr lang="en-US" baseline="30000" dirty="0"/>
              <a:t>, may we who are </a:t>
            </a:r>
            <a:r>
              <a:rPr lang="en-US" baseline="30000" dirty="0" smtClean="0"/>
              <a:t>proud</a:t>
            </a:r>
            <a:br>
              <a:rPr lang="en-US" baseline="30000" dirty="0" smtClean="0"/>
            </a:br>
            <a:r>
              <a:rPr lang="en-US" baseline="30000" dirty="0" smtClean="0"/>
              <a:t>Allow </a:t>
            </a:r>
            <a:r>
              <a:rPr lang="en-US" baseline="30000" dirty="0"/>
              <a:t>our smug arrogance to be </a:t>
            </a:r>
            <a:r>
              <a:rPr lang="en-US" baseline="30000" dirty="0" smtClean="0"/>
              <a:t>scattered,</a:t>
            </a:r>
            <a:br>
              <a:rPr lang="en-US" baseline="30000" dirty="0" smtClean="0"/>
            </a:br>
            <a:r>
              <a:rPr lang="en-US" baseline="30000" dirty="0" smtClean="0"/>
              <a:t>And </a:t>
            </a:r>
            <a:r>
              <a:rPr lang="en-US" baseline="30000" dirty="0"/>
              <a:t>use our wealth for the humble and </a:t>
            </a:r>
            <a:r>
              <a:rPr lang="en-US" baseline="30000" dirty="0" smtClean="0"/>
              <a:t>poor,</a:t>
            </a:r>
            <a:br>
              <a:rPr lang="en-US" baseline="30000" dirty="0" smtClean="0"/>
            </a:br>
            <a:r>
              <a:rPr lang="en-US" baseline="30000" dirty="0" smtClean="0"/>
              <a:t>So </a:t>
            </a:r>
            <a:r>
              <a:rPr lang="en-US" baseline="30000" dirty="0"/>
              <a:t>that part of her song, her </a:t>
            </a:r>
            <a:r>
              <a:rPr lang="en-US" baseline="30000" dirty="0" smtClean="0"/>
              <a:t>vision</a:t>
            </a:r>
            <a:br>
              <a:rPr lang="en-US" baseline="30000" dirty="0" smtClean="0"/>
            </a:br>
            <a:r>
              <a:rPr lang="en-US" baseline="30000" dirty="0" smtClean="0"/>
              <a:t>Also </a:t>
            </a:r>
            <a:r>
              <a:rPr lang="en-US" baseline="30000" dirty="0"/>
              <a:t>happens</a:t>
            </a:r>
            <a:r>
              <a:rPr lang="en-US" baseline="30000" dirty="0" smtClean="0"/>
              <a:t>.</a:t>
            </a:r>
            <a:endParaRPr lang="en-US" i="1" baseline="30000" dirty="0" smtClean="0"/>
          </a:p>
          <a:p>
            <a:pPr marL="0" indent="0">
              <a:lnSpc>
                <a:spcPts val="5200"/>
              </a:lnSpc>
              <a:spcBef>
                <a:spcPts val="1200"/>
              </a:spcBef>
              <a:buNone/>
            </a:pPr>
            <a:r>
              <a:rPr lang="en-US" i="1" baseline="30000" dirty="0" smtClean="0"/>
              <a:t>Brian </a:t>
            </a:r>
            <a:r>
              <a:rPr lang="en-US" i="1" baseline="30000" dirty="0"/>
              <a:t>Ford</a:t>
            </a:r>
          </a:p>
        </p:txBody>
      </p:sp>
    </p:spTree>
    <p:extLst>
      <p:ext uri="{BB962C8B-B14F-4D97-AF65-F5344CB8AC3E}">
        <p14:creationId xmlns:p14="http://schemas.microsoft.com/office/powerpoint/2010/main" val="354574230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smtClean="0"/>
              <a:t>Intercessions (1)</a:t>
            </a:r>
            <a:endParaRPr lang="en-GB" dirty="0"/>
          </a:p>
        </p:txBody>
      </p:sp>
      <p:sp>
        <p:nvSpPr>
          <p:cNvPr id="157" name="Lord Jesus,…"/>
          <p:cNvSpPr txBox="1">
            <a:spLocks noGrp="1"/>
          </p:cNvSpPr>
          <p:nvPr>
            <p:ph type="body" idx="1"/>
          </p:nvPr>
        </p:nvSpPr>
        <p:spPr>
          <a:xfrm>
            <a:off x="1206500" y="2512663"/>
            <a:ext cx="22567900" cy="9991853"/>
          </a:xfrm>
          <a:prstGeom prst="rect">
            <a:avLst/>
          </a:prstGeom>
        </p:spPr>
        <p:txBody>
          <a:bodyPr>
            <a:noAutofit/>
          </a:bodyPr>
          <a:lstStyle/>
          <a:p>
            <a:pPr marL="0" indent="0">
              <a:lnSpc>
                <a:spcPts val="5200"/>
              </a:lnSpc>
              <a:spcBef>
                <a:spcPts val="1200"/>
              </a:spcBef>
              <a:buNone/>
            </a:pPr>
            <a:r>
              <a:rPr lang="en-US" sz="5400" baseline="30000" dirty="0"/>
              <a:t>We pray to our heavenly Father for all those in our </a:t>
            </a:r>
            <a:r>
              <a:rPr lang="en-US" sz="5400" baseline="30000" dirty="0" smtClean="0"/>
              <a:t>world who </a:t>
            </a:r>
            <a:r>
              <a:rPr lang="en-US" sz="5400" baseline="30000" dirty="0"/>
              <a:t>are held back by the bitter injustice of our </a:t>
            </a:r>
            <a:r>
              <a:rPr lang="en-US" sz="5400" baseline="30000" dirty="0" smtClean="0"/>
              <a:t>society</a:t>
            </a:r>
            <a:r>
              <a:rPr lang="en-US" sz="5400" dirty="0" smtClean="0"/>
              <a:t> </a:t>
            </a:r>
            <a:r>
              <a:rPr lang="en-US" sz="5400" baseline="30000" dirty="0" smtClean="0"/>
              <a:t>from </a:t>
            </a:r>
            <a:r>
              <a:rPr lang="en-US" sz="5400" baseline="30000" dirty="0"/>
              <a:t>fulfilling their hopes and their dreams.</a:t>
            </a:r>
          </a:p>
          <a:p>
            <a:pPr marL="0" indent="0">
              <a:lnSpc>
                <a:spcPts val="5200"/>
              </a:lnSpc>
              <a:spcBef>
                <a:spcPts val="1200"/>
              </a:spcBef>
              <a:buNone/>
            </a:pPr>
            <a:r>
              <a:rPr lang="en-US" sz="5400" b="1" baseline="30000" dirty="0"/>
              <a:t>Father, turn their dreams into new realities.</a:t>
            </a:r>
          </a:p>
          <a:p>
            <a:pPr marL="0" indent="0">
              <a:lnSpc>
                <a:spcPts val="5200"/>
              </a:lnSpc>
              <a:spcBef>
                <a:spcPts val="1200"/>
              </a:spcBef>
              <a:buNone/>
            </a:pPr>
            <a:r>
              <a:rPr lang="en-US" sz="5400" baseline="30000" dirty="0"/>
              <a:t>We pray for artists and musicians, held back from fulfilling their gifts by lack of support or resources.</a:t>
            </a:r>
          </a:p>
          <a:p>
            <a:pPr marL="0" indent="0">
              <a:lnSpc>
                <a:spcPts val="5200"/>
              </a:lnSpc>
              <a:spcBef>
                <a:spcPts val="1200"/>
              </a:spcBef>
              <a:buNone/>
            </a:pPr>
            <a:r>
              <a:rPr lang="en-US" sz="5400" b="1" baseline="30000" dirty="0"/>
              <a:t>Father, turn their dreams into new realities.</a:t>
            </a:r>
          </a:p>
          <a:p>
            <a:pPr marL="0" indent="0">
              <a:lnSpc>
                <a:spcPts val="5200"/>
              </a:lnSpc>
              <a:spcBef>
                <a:spcPts val="1200"/>
              </a:spcBef>
              <a:buNone/>
            </a:pPr>
            <a:r>
              <a:rPr lang="en-US" sz="5400" baseline="30000" dirty="0"/>
              <a:t>We pray for </a:t>
            </a:r>
            <a:r>
              <a:rPr lang="en-US" sz="5400" baseline="30000" dirty="0" err="1"/>
              <a:t>carers</a:t>
            </a:r>
            <a:r>
              <a:rPr lang="en-US" sz="5400" baseline="30000" dirty="0"/>
              <a:t>, frustrated by poor public transport, and unable to do all they would like for their families.</a:t>
            </a:r>
          </a:p>
          <a:p>
            <a:pPr marL="0" indent="0">
              <a:lnSpc>
                <a:spcPts val="5200"/>
              </a:lnSpc>
              <a:spcBef>
                <a:spcPts val="1200"/>
              </a:spcBef>
              <a:buNone/>
            </a:pPr>
            <a:r>
              <a:rPr lang="en-US" sz="5400" b="1" baseline="30000" dirty="0"/>
              <a:t>Father, turn their dreams into new realities.</a:t>
            </a:r>
          </a:p>
          <a:p>
            <a:pPr marL="0" indent="0">
              <a:lnSpc>
                <a:spcPts val="5200"/>
              </a:lnSpc>
              <a:spcBef>
                <a:spcPts val="1200"/>
              </a:spcBef>
              <a:buNone/>
            </a:pPr>
            <a:r>
              <a:rPr lang="en-US" sz="5400" baseline="30000" dirty="0"/>
              <a:t>We pray for refugees and people seeking sanctuary, forced to live in limbo, unable to move onwards in their lives.</a:t>
            </a:r>
          </a:p>
          <a:p>
            <a:pPr marL="0" indent="0">
              <a:lnSpc>
                <a:spcPts val="5200"/>
              </a:lnSpc>
              <a:spcBef>
                <a:spcPts val="1200"/>
              </a:spcBef>
              <a:buNone/>
            </a:pPr>
            <a:r>
              <a:rPr lang="en-US" sz="5400" b="1" baseline="30000" dirty="0"/>
              <a:t>Father, turn their dreams into new realities</a:t>
            </a:r>
            <a:r>
              <a:rPr lang="en-US" sz="5400" b="1" baseline="30000" dirty="0" smtClean="0"/>
              <a:t>.</a:t>
            </a:r>
          </a:p>
          <a:p>
            <a:pPr marL="0" indent="0">
              <a:lnSpc>
                <a:spcPts val="5200"/>
              </a:lnSpc>
              <a:spcBef>
                <a:spcPts val="1200"/>
              </a:spcBef>
              <a:buNone/>
            </a:pPr>
            <a:endParaRPr lang="en-US" sz="5400" baseline="30000" dirty="0"/>
          </a:p>
          <a:p>
            <a:pPr marL="0" indent="0">
              <a:lnSpc>
                <a:spcPts val="5200"/>
              </a:lnSpc>
              <a:spcBef>
                <a:spcPts val="1200"/>
              </a:spcBef>
              <a:buNone/>
            </a:pPr>
            <a:r>
              <a:rPr lang="en-US" sz="5400" i="1" baseline="30000" dirty="0" smtClean="0"/>
              <a:t>(Continues…)</a:t>
            </a:r>
            <a:endParaRPr lang="en-US" sz="5400" i="1" baseline="30000" dirty="0"/>
          </a:p>
        </p:txBody>
      </p:sp>
    </p:spTree>
    <p:extLst>
      <p:ext uri="{BB962C8B-B14F-4D97-AF65-F5344CB8AC3E}">
        <p14:creationId xmlns:p14="http://schemas.microsoft.com/office/powerpoint/2010/main" val="203063666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smtClean="0"/>
              <a:t>Intercessions (2)</a:t>
            </a:r>
            <a:endParaRPr lang="en-GB" dirty="0"/>
          </a:p>
        </p:txBody>
      </p:sp>
      <p:sp>
        <p:nvSpPr>
          <p:cNvPr id="157" name="Lord Jesus,…"/>
          <p:cNvSpPr txBox="1">
            <a:spLocks noGrp="1"/>
          </p:cNvSpPr>
          <p:nvPr>
            <p:ph type="body" idx="1"/>
          </p:nvPr>
        </p:nvSpPr>
        <p:spPr>
          <a:xfrm>
            <a:off x="1206500" y="2512663"/>
            <a:ext cx="22567900" cy="9991853"/>
          </a:xfrm>
          <a:prstGeom prst="rect">
            <a:avLst/>
          </a:prstGeom>
        </p:spPr>
        <p:txBody>
          <a:bodyPr>
            <a:noAutofit/>
          </a:bodyPr>
          <a:lstStyle/>
          <a:p>
            <a:pPr marL="0" indent="0">
              <a:lnSpc>
                <a:spcPts val="5200"/>
              </a:lnSpc>
              <a:spcBef>
                <a:spcPts val="1200"/>
              </a:spcBef>
              <a:buNone/>
            </a:pPr>
            <a:r>
              <a:rPr lang="en-US" sz="5400" baseline="30000" dirty="0"/>
              <a:t>We pray for health professionals from many parts of the world struggling to gain the qualifications necessary for their future careers.</a:t>
            </a:r>
          </a:p>
          <a:p>
            <a:pPr marL="0" indent="0">
              <a:lnSpc>
                <a:spcPts val="5200"/>
              </a:lnSpc>
              <a:spcBef>
                <a:spcPts val="1200"/>
              </a:spcBef>
              <a:buNone/>
            </a:pPr>
            <a:r>
              <a:rPr lang="en-US" sz="5400" b="1" baseline="30000" dirty="0"/>
              <a:t>Father, turn their dreams into new realities.</a:t>
            </a:r>
          </a:p>
          <a:p>
            <a:pPr marL="0" indent="0">
              <a:lnSpc>
                <a:spcPts val="5200"/>
              </a:lnSpc>
              <a:spcBef>
                <a:spcPts val="1200"/>
              </a:spcBef>
              <a:buNone/>
            </a:pPr>
            <a:r>
              <a:rPr lang="en-US" sz="5400" baseline="30000" dirty="0"/>
              <a:t>We pray for those who are forced out of their homes, lost in a nightmare of homelessness and unable to plan ahead for their lives.</a:t>
            </a:r>
          </a:p>
          <a:p>
            <a:pPr marL="0" indent="0">
              <a:lnSpc>
                <a:spcPts val="5200"/>
              </a:lnSpc>
              <a:spcBef>
                <a:spcPts val="1200"/>
              </a:spcBef>
              <a:buNone/>
            </a:pPr>
            <a:r>
              <a:rPr lang="en-US" sz="5400" b="1" baseline="30000" dirty="0"/>
              <a:t>Father, turn their dreams into new realities.</a:t>
            </a:r>
          </a:p>
          <a:p>
            <a:pPr marL="0" indent="0">
              <a:lnSpc>
                <a:spcPts val="5200"/>
              </a:lnSpc>
              <a:spcBef>
                <a:spcPts val="1200"/>
              </a:spcBef>
              <a:buNone/>
            </a:pPr>
            <a:r>
              <a:rPr lang="en-US" sz="5400" baseline="30000" dirty="0"/>
              <a:t>We pray for those whose way is barred by the racist prejudice of their society.</a:t>
            </a:r>
          </a:p>
          <a:p>
            <a:pPr marL="0" indent="0">
              <a:lnSpc>
                <a:spcPts val="5200"/>
              </a:lnSpc>
              <a:spcBef>
                <a:spcPts val="1200"/>
              </a:spcBef>
              <a:buNone/>
            </a:pPr>
            <a:r>
              <a:rPr lang="en-US" sz="5400" b="1" baseline="30000" dirty="0"/>
              <a:t>Father, turn their dreams into new realities.</a:t>
            </a:r>
          </a:p>
          <a:p>
            <a:pPr marL="0" indent="0">
              <a:lnSpc>
                <a:spcPts val="5200"/>
              </a:lnSpc>
              <a:spcBef>
                <a:spcPts val="1200"/>
              </a:spcBef>
              <a:buNone/>
            </a:pPr>
            <a:r>
              <a:rPr lang="en-US" sz="5400" baseline="30000" dirty="0"/>
              <a:t>We pray for those who long to offer a helping hand to those still suffering the effects of poverty, addiction or mental ill health but lack the resources or qualifications to do so.</a:t>
            </a:r>
          </a:p>
          <a:p>
            <a:pPr marL="0" indent="0">
              <a:lnSpc>
                <a:spcPts val="5200"/>
              </a:lnSpc>
              <a:spcBef>
                <a:spcPts val="1200"/>
              </a:spcBef>
              <a:buNone/>
            </a:pPr>
            <a:r>
              <a:rPr lang="en-US" sz="5400" b="1" baseline="30000" dirty="0"/>
              <a:t>Father, turn their dreams into new realities</a:t>
            </a:r>
            <a:r>
              <a:rPr lang="en-US" sz="5400" b="1" baseline="30000" dirty="0" smtClean="0"/>
              <a:t>.</a:t>
            </a:r>
          </a:p>
          <a:p>
            <a:pPr marL="0" indent="0">
              <a:lnSpc>
                <a:spcPts val="5200"/>
              </a:lnSpc>
              <a:spcBef>
                <a:spcPts val="1200"/>
              </a:spcBef>
              <a:buNone/>
            </a:pPr>
            <a:endParaRPr lang="en-US" sz="5400" baseline="30000" dirty="0"/>
          </a:p>
          <a:p>
            <a:pPr marL="0" indent="0">
              <a:lnSpc>
                <a:spcPts val="5200"/>
              </a:lnSpc>
              <a:spcBef>
                <a:spcPts val="1200"/>
              </a:spcBef>
              <a:buNone/>
            </a:pPr>
            <a:r>
              <a:rPr lang="en-US" sz="5400" i="1" baseline="30000" dirty="0" smtClean="0"/>
              <a:t>(Continues…)</a:t>
            </a:r>
            <a:endParaRPr lang="en-US" sz="5400" i="1" baseline="30000" dirty="0"/>
          </a:p>
        </p:txBody>
      </p:sp>
    </p:spTree>
    <p:extLst>
      <p:ext uri="{BB962C8B-B14F-4D97-AF65-F5344CB8AC3E}">
        <p14:creationId xmlns:p14="http://schemas.microsoft.com/office/powerpoint/2010/main" val="77582610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smtClean="0"/>
              <a:t>Intercessions (3)</a:t>
            </a:r>
            <a:endParaRPr lang="en-GB" dirty="0"/>
          </a:p>
        </p:txBody>
      </p:sp>
      <p:sp>
        <p:nvSpPr>
          <p:cNvPr id="157" name="Lord Jesus,…"/>
          <p:cNvSpPr txBox="1">
            <a:spLocks noGrp="1"/>
          </p:cNvSpPr>
          <p:nvPr>
            <p:ph type="body" idx="1"/>
          </p:nvPr>
        </p:nvSpPr>
        <p:spPr>
          <a:xfrm>
            <a:off x="1206500" y="2512663"/>
            <a:ext cx="22567900" cy="9991853"/>
          </a:xfrm>
          <a:prstGeom prst="rect">
            <a:avLst/>
          </a:prstGeom>
        </p:spPr>
        <p:txBody>
          <a:bodyPr>
            <a:noAutofit/>
          </a:bodyPr>
          <a:lstStyle/>
          <a:p>
            <a:pPr marL="0" indent="0">
              <a:lnSpc>
                <a:spcPts val="5200"/>
              </a:lnSpc>
              <a:spcBef>
                <a:spcPts val="1200"/>
              </a:spcBef>
              <a:buNone/>
            </a:pPr>
            <a:r>
              <a:rPr lang="en-US" sz="5400" baseline="30000" dirty="0"/>
              <a:t>We pray for those who are themselves poor and yet suffer as victims </a:t>
            </a:r>
            <a:r>
              <a:rPr lang="en-US" sz="5400" baseline="30000" dirty="0" smtClean="0"/>
              <a:t>of </a:t>
            </a:r>
            <a:r>
              <a:rPr lang="en-US" sz="5400" baseline="30000" dirty="0"/>
              <a:t>robbery, fraud or violence.</a:t>
            </a:r>
          </a:p>
          <a:p>
            <a:pPr marL="0" indent="0">
              <a:lnSpc>
                <a:spcPts val="5200"/>
              </a:lnSpc>
              <a:spcBef>
                <a:spcPts val="1200"/>
              </a:spcBef>
              <a:buNone/>
            </a:pPr>
            <a:r>
              <a:rPr lang="en-US" sz="5400" b="1" baseline="30000" dirty="0"/>
              <a:t>Father, turn their dreams into new realities.</a:t>
            </a:r>
          </a:p>
          <a:p>
            <a:pPr marL="0" indent="0">
              <a:lnSpc>
                <a:spcPts val="5200"/>
              </a:lnSpc>
              <a:spcBef>
                <a:spcPts val="1200"/>
              </a:spcBef>
              <a:buNone/>
            </a:pPr>
            <a:r>
              <a:rPr lang="en-US" sz="5400" baseline="30000" dirty="0"/>
              <a:t>Heavenly Father, we ask that together, we may change our common life so that more people can throw off the shackles of poverty and deprivation, and so turn their dreams into realities of new, good life. </a:t>
            </a:r>
          </a:p>
          <a:p>
            <a:pPr marL="0" indent="0">
              <a:lnSpc>
                <a:spcPts val="5200"/>
              </a:lnSpc>
              <a:spcBef>
                <a:spcPts val="1200"/>
              </a:spcBef>
              <a:buNone/>
            </a:pPr>
            <a:r>
              <a:rPr lang="en-US" sz="5400" b="1" baseline="30000" dirty="0"/>
              <a:t>Father, turn our dreams into new realities.</a:t>
            </a:r>
          </a:p>
          <a:p>
            <a:pPr marL="0" indent="0">
              <a:lnSpc>
                <a:spcPts val="5200"/>
              </a:lnSpc>
              <a:spcBef>
                <a:spcPts val="1200"/>
              </a:spcBef>
              <a:buNone/>
            </a:pPr>
            <a:r>
              <a:rPr lang="en-US" sz="5400" baseline="30000" dirty="0"/>
              <a:t>We ask these prayers in the name of the one who came to bring a new reality to those who longed for it, Jesus Christ our Lord.</a:t>
            </a:r>
          </a:p>
          <a:p>
            <a:pPr marL="0" indent="0">
              <a:lnSpc>
                <a:spcPts val="5200"/>
              </a:lnSpc>
              <a:spcBef>
                <a:spcPts val="1200"/>
              </a:spcBef>
              <a:buNone/>
            </a:pPr>
            <a:endParaRPr lang="en-US" sz="5400" baseline="30000" dirty="0" smtClean="0"/>
          </a:p>
          <a:p>
            <a:pPr marL="0" indent="0">
              <a:lnSpc>
                <a:spcPts val="5200"/>
              </a:lnSpc>
              <a:spcBef>
                <a:spcPts val="1200"/>
              </a:spcBef>
              <a:buNone/>
            </a:pPr>
            <a:r>
              <a:rPr lang="en-US" sz="5400" i="1" baseline="30000" dirty="0" smtClean="0"/>
              <a:t>Nick </a:t>
            </a:r>
            <a:r>
              <a:rPr lang="en-US" sz="5400" i="1" baseline="30000" dirty="0"/>
              <a:t>Jowett</a:t>
            </a:r>
            <a:endParaRPr lang="en-US" sz="5400" i="1" baseline="30000" dirty="0"/>
          </a:p>
        </p:txBody>
      </p:sp>
    </p:spTree>
    <p:extLst>
      <p:ext uri="{BB962C8B-B14F-4D97-AF65-F5344CB8AC3E}">
        <p14:creationId xmlns:p14="http://schemas.microsoft.com/office/powerpoint/2010/main" val="4081432086"/>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smtClean="0"/>
              <a:t>Send out</a:t>
            </a:r>
            <a:endParaRPr lang="en-GB" dirty="0"/>
          </a:p>
        </p:txBody>
      </p:sp>
      <p:sp>
        <p:nvSpPr>
          <p:cNvPr id="157" name="Lord Jesus,…"/>
          <p:cNvSpPr txBox="1">
            <a:spLocks noGrp="1"/>
          </p:cNvSpPr>
          <p:nvPr>
            <p:ph type="body" idx="1"/>
          </p:nvPr>
        </p:nvSpPr>
        <p:spPr>
          <a:xfrm>
            <a:off x="1206500" y="2512663"/>
            <a:ext cx="22567900" cy="9991853"/>
          </a:xfrm>
          <a:prstGeom prst="rect">
            <a:avLst/>
          </a:prstGeom>
        </p:spPr>
        <p:txBody>
          <a:bodyPr>
            <a:noAutofit/>
          </a:bodyPr>
          <a:lstStyle/>
          <a:p>
            <a:pPr marL="0" indent="0">
              <a:lnSpc>
                <a:spcPts val="5200"/>
              </a:lnSpc>
              <a:spcBef>
                <a:spcPts val="1200"/>
              </a:spcBef>
              <a:buNone/>
            </a:pPr>
            <a:r>
              <a:rPr lang="en-US" sz="5400" i="1" baseline="30000" dirty="0" smtClean="0"/>
              <a:t>Have </a:t>
            </a:r>
            <a:r>
              <a:rPr lang="en-US" sz="5400" i="1" baseline="30000" dirty="0"/>
              <a:t>someone open the church doors and the people face them: </a:t>
            </a:r>
          </a:p>
          <a:p>
            <a:pPr marL="0" indent="0">
              <a:lnSpc>
                <a:spcPts val="5200"/>
              </a:lnSpc>
              <a:spcBef>
                <a:spcPts val="1200"/>
              </a:spcBef>
              <a:buNone/>
            </a:pPr>
            <a:r>
              <a:rPr lang="en-US" sz="5400" baseline="30000" dirty="0"/>
              <a:t>We go out into a world where many are hungry </a:t>
            </a:r>
          </a:p>
          <a:p>
            <a:pPr marL="0" indent="0">
              <a:lnSpc>
                <a:spcPts val="5200"/>
              </a:lnSpc>
              <a:spcBef>
                <a:spcPts val="1200"/>
              </a:spcBef>
              <a:buNone/>
            </a:pPr>
            <a:r>
              <a:rPr lang="en-US" sz="5400" b="1" baseline="30000" dirty="0"/>
              <a:t>Help us bring justice </a:t>
            </a:r>
          </a:p>
          <a:p>
            <a:pPr marL="0" indent="0">
              <a:lnSpc>
                <a:spcPts val="5200"/>
              </a:lnSpc>
              <a:spcBef>
                <a:spcPts val="1200"/>
              </a:spcBef>
              <a:buNone/>
            </a:pPr>
            <a:r>
              <a:rPr lang="en-US" sz="5400" baseline="30000" dirty="0"/>
              <a:t>We go out into a world where many are hurting</a:t>
            </a:r>
          </a:p>
          <a:p>
            <a:pPr marL="0" indent="0">
              <a:lnSpc>
                <a:spcPts val="5200"/>
              </a:lnSpc>
              <a:spcBef>
                <a:spcPts val="1200"/>
              </a:spcBef>
              <a:buNone/>
            </a:pPr>
            <a:r>
              <a:rPr lang="en-US" sz="5400" b="1" baseline="30000" dirty="0"/>
              <a:t>Help us bring healing </a:t>
            </a:r>
          </a:p>
          <a:p>
            <a:pPr marL="0" indent="0">
              <a:lnSpc>
                <a:spcPts val="5200"/>
              </a:lnSpc>
              <a:spcBef>
                <a:spcPts val="1200"/>
              </a:spcBef>
              <a:buNone/>
            </a:pPr>
            <a:r>
              <a:rPr lang="en-US" sz="5400" baseline="30000" dirty="0"/>
              <a:t>We got out into a world where many are yearning </a:t>
            </a:r>
          </a:p>
          <a:p>
            <a:pPr marL="0" indent="0">
              <a:lnSpc>
                <a:spcPts val="5200"/>
              </a:lnSpc>
              <a:spcBef>
                <a:spcPts val="1200"/>
              </a:spcBef>
              <a:buNone/>
            </a:pPr>
            <a:r>
              <a:rPr lang="en-US" sz="5400" b="1" baseline="30000" dirty="0"/>
              <a:t>Help us bring hope </a:t>
            </a:r>
          </a:p>
          <a:p>
            <a:pPr marL="0" indent="0">
              <a:lnSpc>
                <a:spcPts val="5200"/>
              </a:lnSpc>
              <a:spcBef>
                <a:spcPts val="1200"/>
              </a:spcBef>
              <a:buNone/>
            </a:pPr>
            <a:endParaRPr lang="en-US" sz="5400" baseline="30000" dirty="0" smtClean="0"/>
          </a:p>
          <a:p>
            <a:pPr marL="0" indent="0">
              <a:lnSpc>
                <a:spcPts val="5200"/>
              </a:lnSpc>
              <a:spcBef>
                <a:spcPts val="1200"/>
              </a:spcBef>
              <a:buNone/>
            </a:pPr>
            <a:r>
              <a:rPr lang="en-US" sz="5400" i="1" baseline="30000" dirty="0" smtClean="0"/>
              <a:t>Marie </a:t>
            </a:r>
            <a:r>
              <a:rPr lang="en-US" sz="5400" i="1" baseline="30000" dirty="0"/>
              <a:t>Pattison</a:t>
            </a:r>
            <a:endParaRPr lang="en-US" sz="5400" i="1" baseline="30000" dirty="0"/>
          </a:p>
        </p:txBody>
      </p:sp>
    </p:spTree>
    <p:extLst>
      <p:ext uri="{BB962C8B-B14F-4D97-AF65-F5344CB8AC3E}">
        <p14:creationId xmlns:p14="http://schemas.microsoft.com/office/powerpoint/2010/main" val="2171214262"/>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Make a donation"/>
          <p:cNvSpPr txBox="1">
            <a:spLocks noGrp="1"/>
          </p:cNvSpPr>
          <p:nvPr>
            <p:ph type="title"/>
          </p:nvPr>
        </p:nvSpPr>
        <p:spPr>
          <a:prstGeom prst="rect">
            <a:avLst/>
          </a:prstGeom>
        </p:spPr>
        <p:txBody>
          <a:bodyPr/>
          <a:lstStyle/>
          <a:p>
            <a:r>
              <a:rPr lang="en-GB" dirty="0" smtClean="0"/>
              <a:t>Give</a:t>
            </a:r>
            <a:endParaRPr dirty="0"/>
          </a:p>
        </p:txBody>
      </p:sp>
      <p:sp>
        <p:nvSpPr>
          <p:cNvPr id="220" name="Scan the code with your phone  or visit  www.church-poverty.org.uk/sunday/give  to make a secure online donation  to Church Action on Poverty"/>
          <p:cNvSpPr txBox="1">
            <a:spLocks noGrp="1"/>
          </p:cNvSpPr>
          <p:nvPr>
            <p:ph type="body" idx="1"/>
          </p:nvPr>
        </p:nvSpPr>
        <p:spPr>
          <a:xfrm>
            <a:off x="1206500" y="2512663"/>
            <a:ext cx="13480237" cy="10753853"/>
          </a:xfrm>
          <a:prstGeom prst="rect">
            <a:avLst/>
          </a:prstGeom>
        </p:spPr>
        <p:txBody>
          <a:bodyPr lIns="0" tIns="0" rIns="0" bIns="0">
            <a:normAutofit fontScale="85000" lnSpcReduction="20000"/>
          </a:bodyPr>
          <a:lstStyle/>
          <a:p>
            <a:pPr defTabSz="457200">
              <a:lnSpc>
                <a:spcPct val="100000"/>
              </a:lnSpc>
              <a:spcBef>
                <a:spcPts val="0"/>
              </a:spcBef>
              <a:buClr>
                <a:srgbClr val="C00000"/>
              </a:buClr>
              <a:buSzTx/>
              <a:buFont typeface="Wingdings" pitchFamily="2" charset="2"/>
              <a:buChar char="§"/>
              <a:defRPr sz="6000"/>
            </a:pPr>
            <a:r>
              <a:rPr lang="en-GB" b="1" dirty="0"/>
              <a:t>£10 </a:t>
            </a:r>
            <a:r>
              <a:rPr lang="en-GB" dirty="0"/>
              <a:t>is enough to produce a resource pack to help a local church reflect and take action on poverty </a:t>
            </a:r>
          </a:p>
          <a:p>
            <a:pPr defTabSz="457200">
              <a:lnSpc>
                <a:spcPct val="100000"/>
              </a:lnSpc>
              <a:spcBef>
                <a:spcPts val="0"/>
              </a:spcBef>
              <a:buClr>
                <a:srgbClr val="C00000"/>
              </a:buClr>
              <a:buSzTx/>
              <a:buFont typeface="Wingdings" pitchFamily="2" charset="2"/>
              <a:buChar char="§"/>
              <a:defRPr sz="6000"/>
            </a:pPr>
            <a:endParaRPr lang="en-GB" dirty="0"/>
          </a:p>
          <a:p>
            <a:pPr defTabSz="457200">
              <a:lnSpc>
                <a:spcPct val="100000"/>
              </a:lnSpc>
              <a:spcBef>
                <a:spcPts val="0"/>
              </a:spcBef>
              <a:buClr>
                <a:srgbClr val="C00000"/>
              </a:buClr>
              <a:buSzTx/>
              <a:buFont typeface="Wingdings" pitchFamily="2" charset="2"/>
              <a:buChar char="§"/>
              <a:defRPr sz="6000"/>
            </a:pPr>
            <a:r>
              <a:rPr lang="en-GB" b="1" dirty="0"/>
              <a:t>£25 </a:t>
            </a:r>
            <a:r>
              <a:rPr lang="en-GB" dirty="0"/>
              <a:t>is enough to pay for somebody experiencing poverty to share their story as a video online</a:t>
            </a:r>
          </a:p>
          <a:p>
            <a:pPr defTabSz="457200">
              <a:lnSpc>
                <a:spcPct val="100000"/>
              </a:lnSpc>
              <a:spcBef>
                <a:spcPts val="0"/>
              </a:spcBef>
              <a:buClr>
                <a:srgbClr val="C00000"/>
              </a:buClr>
              <a:buSzTx/>
              <a:buFont typeface="Wingdings" pitchFamily="2" charset="2"/>
              <a:buChar char="§"/>
              <a:defRPr sz="6000"/>
            </a:pPr>
            <a:endParaRPr lang="en-GB" dirty="0"/>
          </a:p>
          <a:p>
            <a:pPr defTabSz="457200">
              <a:lnSpc>
                <a:spcPct val="100000"/>
              </a:lnSpc>
              <a:spcBef>
                <a:spcPts val="0"/>
              </a:spcBef>
              <a:buClr>
                <a:srgbClr val="C00000"/>
              </a:buClr>
              <a:buSzTx/>
              <a:buFont typeface="Wingdings" pitchFamily="2" charset="2"/>
              <a:buChar char="§"/>
              <a:defRPr sz="6000"/>
            </a:pPr>
            <a:r>
              <a:rPr lang="en-GB" b="1" dirty="0"/>
              <a:t>£50 </a:t>
            </a:r>
            <a:r>
              <a:rPr lang="en-GB" dirty="0"/>
              <a:t>could help train a person in poverty to engage with the media or become a community leader</a:t>
            </a:r>
          </a:p>
          <a:p>
            <a:pPr defTabSz="457200">
              <a:lnSpc>
                <a:spcPct val="100000"/>
              </a:lnSpc>
              <a:spcBef>
                <a:spcPts val="0"/>
              </a:spcBef>
              <a:buSzTx/>
              <a:buFont typeface="Wingdings" pitchFamily="2" charset="2"/>
              <a:buChar char="§"/>
              <a:defRPr sz="6000"/>
            </a:pPr>
            <a:endParaRPr lang="en-GB" dirty="0"/>
          </a:p>
          <a:p>
            <a:pPr marL="0" indent="0" defTabSz="457200">
              <a:lnSpc>
                <a:spcPct val="100000"/>
              </a:lnSpc>
              <a:spcBef>
                <a:spcPts val="0"/>
              </a:spcBef>
              <a:buSzTx/>
              <a:buNone/>
              <a:defRPr sz="6000"/>
            </a:pPr>
            <a:r>
              <a:rPr dirty="0"/>
              <a:t>Scan the code with your phone </a:t>
            </a:r>
            <a:br>
              <a:rPr dirty="0"/>
            </a:br>
            <a:r>
              <a:rPr dirty="0"/>
              <a:t>or visit </a:t>
            </a:r>
            <a:br>
              <a:rPr dirty="0"/>
            </a:br>
            <a:r>
              <a:rPr u="sng" dirty="0">
                <a:hlinkClick r:id="rId2"/>
              </a:rPr>
              <a:t>www.church-poverty.org.uk/sunday/give</a:t>
            </a:r>
            <a:r>
              <a:rPr dirty="0"/>
              <a:t> </a:t>
            </a:r>
            <a:br>
              <a:rPr dirty="0"/>
            </a:br>
            <a:r>
              <a:rPr dirty="0"/>
              <a:t>to make a secure online donation </a:t>
            </a:r>
            <a:br>
              <a:rPr dirty="0"/>
            </a:br>
            <a:r>
              <a:rPr dirty="0"/>
              <a:t>to Church Action on Poverty</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15750" y="6381750"/>
            <a:ext cx="952500" cy="952500"/>
          </a:xfrm>
          <a:prstGeom prst="rect">
            <a:avLst/>
          </a:prstGeom>
        </p:spPr>
      </p:pic>
      <p:pic>
        <p:nvPicPr>
          <p:cNvPr id="4" name="Picture 3"/>
          <p:cNvPicPr>
            <a:picLocks noChangeAspect="1"/>
          </p:cNvPicPr>
          <p:nvPr/>
        </p:nvPicPr>
        <p:blipFill>
          <a:blip r:embed="rId4"/>
          <a:stretch>
            <a:fillRect/>
          </a:stretch>
        </p:blipFill>
        <p:spPr>
          <a:xfrm>
            <a:off x="17351050" y="3657600"/>
            <a:ext cx="6372101" cy="6378698"/>
          </a:xfrm>
          <a:prstGeom prst="rect">
            <a:avLst/>
          </a:prstGeom>
        </p:spPr>
      </p:pic>
    </p:spTree>
  </p:cSld>
  <p:clrMapOvr>
    <a:masterClrMapping/>
  </p:clrMapOvr>
  <p:transition spd="med"/>
</p:sld>
</file>

<file path=ppt/theme/theme1.xml><?xml version="1.0" encoding="utf-8"?>
<a:theme xmlns:a="http://schemas.openxmlformats.org/drawingml/2006/main" name="21_BasicWhite">
  <a:themeElements>
    <a:clrScheme name="Church Action on Poverty visual identity">
      <a:dk1>
        <a:sysClr val="windowText" lastClr="000000"/>
      </a:dk1>
      <a:lt1>
        <a:sysClr val="window" lastClr="FFFFFF"/>
      </a:lt1>
      <a:dk2>
        <a:srgbClr val="D02247"/>
      </a:dk2>
      <a:lt2>
        <a:srgbClr val="B1B0AF"/>
      </a:lt2>
      <a:accent1>
        <a:srgbClr val="D02247"/>
      </a:accent1>
      <a:accent2>
        <a:srgbClr val="F37033"/>
      </a:accent2>
      <a:accent3>
        <a:srgbClr val="EEC13A"/>
      </a:accent3>
      <a:accent4>
        <a:srgbClr val="AED05A"/>
      </a:accent4>
      <a:accent5>
        <a:srgbClr val="639AD2"/>
      </a:accent5>
      <a:accent6>
        <a:srgbClr val="A9B7B1"/>
      </a:accent6>
      <a:hlink>
        <a:srgbClr val="D02247"/>
      </a:hlink>
      <a:folHlink>
        <a:srgbClr val="639AD2"/>
      </a:folHlink>
    </a:clrScheme>
    <a:fontScheme name="Church Action on Poverty house fonts">
      <a:majorFont>
        <a:latin typeface="TheSerifOffice"/>
        <a:ea typeface=""/>
        <a:cs typeface=""/>
      </a:majorFont>
      <a:minorFont>
        <a:latin typeface="TheSerifOffice"/>
        <a:ea typeface=""/>
        <a:cs typefac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219</TotalTime>
  <Words>1173</Words>
  <Application>Microsoft Office PowerPoint</Application>
  <PresentationFormat>Custom</PresentationFormat>
  <Paragraphs>85</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Wingdings</vt:lpstr>
      <vt:lpstr>Helvetica Neue</vt:lpstr>
      <vt:lpstr>TheSerifOffice</vt:lpstr>
      <vt:lpstr>Helvetica Neue Medium</vt:lpstr>
      <vt:lpstr>21_BasicWhite</vt:lpstr>
      <vt:lpstr>Hymns and prayers</vt:lpstr>
      <vt:lpstr>The Church Action on Poverty Sunday prayer</vt:lpstr>
      <vt:lpstr>A confession (1)</vt:lpstr>
      <vt:lpstr>A confession (2)</vt:lpstr>
      <vt:lpstr>Kyrie confession</vt:lpstr>
      <vt:lpstr>The Gate of Heaven</vt:lpstr>
      <vt:lpstr>Just a Teenage Peasant Girl</vt:lpstr>
      <vt:lpstr>Intercessions (1)</vt:lpstr>
      <vt:lpstr>Intercessions (2)</vt:lpstr>
      <vt:lpstr>Intercessions (3)</vt:lpstr>
      <vt:lpstr>Send out</vt:lpstr>
      <vt:lpstr>Give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Hymns and prayers</dc:title>
  <dc:creator>Liam Purcell</dc:creator>
  <cp:lastModifiedBy>Lenovo User</cp:lastModifiedBy>
  <cp:revision>35</cp:revision>
  <dcterms:modified xsi:type="dcterms:W3CDTF">2025-01-09T15:52:11Z</dcterms:modified>
</cp:coreProperties>
</file>